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dcdfdFKfcLkNjCJT4ncEBZAGi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10B07B-4D83-46FE-B0ED-93FE2C9BC4FA}">
  <a:tblStyle styleId="{C110B07B-4D83-46FE-B0ED-93FE2C9BC4F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Cover slide introduces the large-text, ADA-friendly fundraising deck and states the $87,000 budget ceiling.</a:t>
            </a:r>
            <a:br>
              <a:rPr b="0" i="0" lang="en-US" sz="1200" u="none" cap="none" strike="noStrike">
                <a:solidFill>
                  <a:schemeClr val="dk1"/>
                </a:solidFill>
                <a:latin typeface="Arial"/>
                <a:ea typeface="Arial"/>
                <a:cs typeface="Arial"/>
                <a:sym typeface="Arial"/>
              </a:rPr>
            </a:b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Proof slide highlights the existing short or project assets as evidence for the fundraising package.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46" name="Google Shape;146;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Corporate strategy focuses sponsors on civic conversation, ethics, education, community, and leadership.</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59" name="Google Shape;159;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Partner activation slide explains four partnership paths: anchor, impact, education, and in-kind underwriting.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74" name="Google Shape;174;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The ask slide states the $87K target and identifies investor, partner, and in-kind routes.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90" name="Google Shape;190;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Financial vision slide frames the $87K budget ceiling as disciplined, choice-driven, and production-focused.</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215" name="Google Shape;215;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Budget top sheet summarizes the $87,000 budget by category and percentage.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231" name="Google Shape;231;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People budget details include SAG actor contract pool, crew labor, and payroll reserve.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259" name="Google Shape;259;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Production budget detail includes equipment, costumes/HMU, locations, transportation, and lodging.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280" name="Google Shape;280;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Final budget detail covers meals, insurance/legal/accounting/permits, production design, post, marketing, and contingency.</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06" name="Google Shape;306;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1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Production assumptions specify the compressed 11-day shoot, 11 SAG actors, 12 crew, three hotel rooms, transportation cap, and location rental minimum.</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35" name="Google Shape;335;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 name="Google Shape;23;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24" name="Google Shape;24;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2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Risk control slide names the main budget risks and controls.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52" name="Google Shape;35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2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Revenue and recoupment slide lists possible lanes and includes a no-guarantee planning disclaimer.</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67" name="Google Shape;367;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2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Closing slide summarizes the ask and next steps.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83" name="Google Shape;383;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 name="Google Shape;398;p2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Appendix states large-text accessibility choices and financial assumptions for producer review.</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99" name="Google Shape;399;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p2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Appendix states large-text accessibility choices and financial assumptions for producer review.</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10" name="Google Shape;410;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0" name="Google Shape;420;p2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Appendix states large-text accessibility choices and financial assumptions for producer review.</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21" name="Google Shape;421;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9" name="Google Shape;429;p2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30" name="Google Shape;430;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p2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40" name="Google Shape;440;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9" name="Google Shape;449;p2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50" name="Google Shape;450;p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2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62" name="Google Shape;462;p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 name="Google Shape;38;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The investment case emphasizes disciplined financing, the $87K ceiling, an 11-day shoot, and a lean cast and crew model.</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39" name="Google Shape;39;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3" name="Google Shape;473;p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74" name="Google Shape;474;p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5" name="Google Shape;485;p3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86" name="Google Shape;486;p3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5" name="Google Shape;495;p3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496" name="Google Shape;496;p3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3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506" name="Google Shape;506;p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7" name="Google Shape;517;p3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518" name="Google Shape;518;p3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3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528" name="Google Shape;528;p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7" name="Google Shape;537;p3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Cover slide introduces the large-text, ADA-friendly fundraising deck and states the $87,000 budget ceiling.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538" name="Google Shape;538;p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Story slide positions the film as a political morality thriller with clear audience lanes.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60" name="Google Shape;6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Story slide positions the film as a political morality thriller with clear audience lanes.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74" name="Google Shape;74;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Director statement focuses on inheritance, public duty, family legacy, conscience, and dramatic cost.</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86" name="Google Shape;86;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This slide breaks the director statement into visual, performance, and production language.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03" name="Google Shape;10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Proof slide highlights the existing short or project assets as evidence for the fundraising package.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18" name="Google Shape;118;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Proof slide highlights the existing short or project assets as evidence for the fundraising package.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Accessibility note: Deck text is live/editable PowerPoint text. Body copy is designed at 16 pt or larger where practical.</a:t>
            </a:r>
            <a:endParaRPr/>
          </a:p>
        </p:txBody>
      </p:sp>
      <p:sp>
        <p:nvSpPr>
          <p:cNvPr id="131" name="Google Shape;131;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www.j-wing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j-wingfield.com/"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ethanedwardmetz.com/" TargetMode="External"/><Relationship Id="rId4" Type="http://schemas.openxmlformats.org/officeDocument/2006/relationships/hyperlink" Target="https://tonyapinkins.medium.com/" TargetMode="External"/><Relationship Id="rId11" Type="http://schemas.openxmlformats.org/officeDocument/2006/relationships/hyperlink" Target="http://greencouchmedia.com" TargetMode="External"/><Relationship Id="rId10" Type="http://schemas.openxmlformats.org/officeDocument/2006/relationships/hyperlink" Target="https://www.stage32.com/Kemmetmedia" TargetMode="External"/><Relationship Id="rId9" Type="http://schemas.openxmlformats.org/officeDocument/2006/relationships/hyperlink" Target="mailto:ldillon@3arts.com" TargetMode="External"/><Relationship Id="rId5" Type="http://schemas.openxmlformats.org/officeDocument/2006/relationships/hyperlink" Target="https://andrea-bianchi.com/" TargetMode="External"/><Relationship Id="rId6" Type="http://schemas.openxmlformats.org/officeDocument/2006/relationships/hyperlink" Target="https://www.davidsitler.com/" TargetMode="External"/><Relationship Id="rId7" Type="http://schemas.openxmlformats.org/officeDocument/2006/relationships/hyperlink" Target="https://www.instagram.com/katocroc/" TargetMode="External"/><Relationship Id="rId8" Type="http://schemas.openxmlformats.org/officeDocument/2006/relationships/hyperlink" Target="https://kekepalme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hyperlink" Target="https://www.sagaftra.org/production-center/contract/819/rate-sheet/document" TargetMode="External"/><Relationship Id="rId5" Type="http://schemas.openxmlformats.org/officeDocument/2006/relationships/hyperlink" Target="https://www.nj.gov/labor/lwdhome/press/2025/20251001_Minimum_Wage.shtml" TargetMode="External"/><Relationship Id="rId6" Type="http://schemas.openxmlformats.org/officeDocument/2006/relationships/hyperlink" Target="https://www.nj.gov/labor/wageandhour/support/faqs/wageandhourworkerfaqs.shtml" TargetMode="External"/><Relationship Id="rId7" Type="http://schemas.openxmlformats.org/officeDocument/2006/relationships/hyperlink" Target="https://ecode360.com/4450289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1" name="Shape 11"/>
        <p:cNvGrpSpPr/>
        <p:nvPr/>
      </p:nvGrpSpPr>
      <p:grpSpPr>
        <a:xfrm>
          <a:off x="0" y="0"/>
          <a:ext cx="0" cy="0"/>
          <a:chOff x="0" y="0"/>
          <a:chExt cx="0" cy="0"/>
        </a:xfrm>
      </p:grpSpPr>
      <p:pic>
        <p:nvPicPr>
          <p:cNvPr descr="Poster-style artwork for The Freemans Oath showing Shakita and Jacob against a stormy civic skyline." id="12" name="Google Shape;12;p1"/>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13" name="Google Shape;13;p1"/>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 name="Google Shape;14;p1"/>
          <p:cNvSpPr/>
          <p:nvPr/>
        </p:nvSpPr>
        <p:spPr>
          <a:xfrm>
            <a:off x="248412" y="146304"/>
            <a:ext cx="5806440" cy="6071606"/>
          </a:xfrm>
          <a:prstGeom prst="rect">
            <a:avLst/>
          </a:prstGeom>
          <a:solidFill>
            <a:srgbClr val="020705">
              <a:alpha val="92156"/>
            </a:srgbClr>
          </a:solidFill>
          <a:ln cap="flat" cmpd="sng" w="11425">
            <a:solidFill>
              <a:srgbClr val="A9873A">
                <a:alpha val="6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CONTACT:</a:t>
            </a:r>
            <a:r>
              <a:rPr lang="en-US" sz="1800">
                <a:solidFill>
                  <a:schemeClr val="dk1"/>
                </a:solidFill>
                <a:latin typeface="Arial"/>
                <a:ea typeface="Arial"/>
                <a:cs typeface="Arial"/>
                <a:sym typeface="Arial"/>
              </a:rPr>
              <a:t> Jeff Lambert Wingfield</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www.j-wingfield.com</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Wingfieldj@montclair.edu | Wingfieldjef@aol.com</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(973) 655-0154</a:t>
            </a:r>
            <a:endParaRPr/>
          </a:p>
          <a:p>
            <a:pPr indent="0" lvl="0" marL="0" marR="0" rtl="0" algn="l">
              <a:spcBef>
                <a:spcPts val="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5" name="Google Shape;15;p1"/>
          <p:cNvSpPr/>
          <p:nvPr/>
        </p:nvSpPr>
        <p:spPr>
          <a:xfrm>
            <a:off x="248412" y="264906"/>
            <a:ext cx="58064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FUNDRAISING PITCH DECK </a:t>
            </a:r>
            <a:endParaRPr sz="3600">
              <a:solidFill>
                <a:schemeClr val="dk1"/>
              </a:solidFill>
              <a:latin typeface="Arial"/>
              <a:ea typeface="Arial"/>
              <a:cs typeface="Arial"/>
              <a:sym typeface="Arial"/>
            </a:endParaRPr>
          </a:p>
        </p:txBody>
      </p:sp>
      <p:sp>
        <p:nvSpPr>
          <p:cNvPr id="16" name="Google Shape;16;p1"/>
          <p:cNvSpPr/>
          <p:nvPr/>
        </p:nvSpPr>
        <p:spPr>
          <a:xfrm>
            <a:off x="248375" y="1221975"/>
            <a:ext cx="5806500" cy="41547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4000"/>
              <a:buFont typeface="Georgia"/>
              <a:buNone/>
            </a:pPr>
            <a:r>
              <a:rPr b="1" lang="en-US" sz="4000">
                <a:solidFill>
                  <a:srgbClr val="F7EFD8"/>
                </a:solidFill>
                <a:latin typeface="Georgia"/>
                <a:ea typeface="Georgia"/>
                <a:cs typeface="Georgia"/>
                <a:sym typeface="Georgia"/>
              </a:rPr>
              <a:t>THE</a:t>
            </a:r>
            <a:r>
              <a:rPr lang="en-US" sz="4000">
                <a:solidFill>
                  <a:schemeClr val="dk1"/>
                </a:solidFill>
              </a:rPr>
              <a:t> </a:t>
            </a:r>
            <a:r>
              <a:rPr b="1" lang="en-US" sz="4000">
                <a:solidFill>
                  <a:srgbClr val="F7EFD8"/>
                </a:solidFill>
                <a:latin typeface="Georgia"/>
                <a:ea typeface="Georgia"/>
                <a:cs typeface="Georgia"/>
                <a:sym typeface="Georgia"/>
              </a:rPr>
              <a:t>FREEMANS'</a:t>
            </a:r>
            <a:endParaRPr sz="4000">
              <a:solidFill>
                <a:schemeClr val="dk1"/>
              </a:solidFill>
              <a:latin typeface="Arial"/>
              <a:ea typeface="Arial"/>
              <a:cs typeface="Arial"/>
              <a:sym typeface="Arial"/>
            </a:endParaRPr>
          </a:p>
          <a:p>
            <a:pPr indent="0" lvl="0" marL="0" marR="0" rtl="0" algn="l">
              <a:spcBef>
                <a:spcPts val="0"/>
              </a:spcBef>
              <a:spcAft>
                <a:spcPts val="0"/>
              </a:spcAft>
              <a:buClr>
                <a:srgbClr val="FFF2CC"/>
              </a:buClr>
              <a:buSzPts val="4000"/>
              <a:buFont typeface="Georgia"/>
              <a:buNone/>
            </a:pPr>
            <a:r>
              <a:rPr b="1" lang="en-US" sz="4000">
                <a:solidFill>
                  <a:srgbClr val="FFF2CC"/>
                </a:solidFill>
                <a:latin typeface="Georgia"/>
                <a:ea typeface="Georgia"/>
                <a:cs typeface="Georgia"/>
                <a:sym typeface="Georgia"/>
              </a:rPr>
              <a:t>OATH</a:t>
            </a:r>
            <a:r>
              <a:rPr b="1" lang="en-US" sz="4000">
                <a:solidFill>
                  <a:schemeClr val="lt1"/>
                </a:solidFill>
                <a:latin typeface="Georgia"/>
                <a:ea typeface="Georgia"/>
                <a:cs typeface="Georgia"/>
                <a:sym typeface="Georgia"/>
              </a:rPr>
              <a:t> - </a:t>
            </a:r>
            <a:r>
              <a:rPr b="1" lang="en-US" sz="2400">
                <a:solidFill>
                  <a:schemeClr val="lt1"/>
                </a:solidFill>
                <a:latin typeface="Georgia"/>
                <a:ea typeface="Georgia"/>
                <a:cs typeface="Georgia"/>
                <a:sym typeface="Georgia"/>
              </a:rPr>
              <a:t>Feature Film</a:t>
            </a:r>
            <a:endParaRPr/>
          </a:p>
          <a:p>
            <a:pPr indent="0" lvl="0" marL="0" marR="0" rtl="0" algn="l">
              <a:spcBef>
                <a:spcPts val="0"/>
              </a:spcBef>
              <a:spcAft>
                <a:spcPts val="0"/>
              </a:spcAft>
              <a:buClr>
                <a:schemeClr val="dk1"/>
              </a:buClr>
              <a:buSzPts val="2400"/>
              <a:buFont typeface="Arial"/>
              <a:buNone/>
            </a:pPr>
            <a:r>
              <a:t/>
            </a:r>
            <a:endParaRPr b="1" sz="2400">
              <a:solidFill>
                <a:schemeClr val="lt1"/>
              </a:solidFill>
              <a:latin typeface="Georgia"/>
              <a:ea typeface="Georgia"/>
              <a:cs typeface="Georgia"/>
              <a:sym typeface="Georgia"/>
            </a:endParaRPr>
          </a:p>
          <a:p>
            <a:pPr indent="0" lvl="0" marL="0" marR="0" rtl="0" algn="l">
              <a:spcBef>
                <a:spcPts val="0"/>
              </a:spcBef>
              <a:spcAft>
                <a:spcPts val="0"/>
              </a:spcAft>
              <a:buNone/>
            </a:pPr>
            <a:r>
              <a:rPr b="1" lang="en-US" sz="1600">
                <a:solidFill>
                  <a:schemeClr val="lt1"/>
                </a:solidFill>
                <a:latin typeface="Georgia"/>
                <a:ea typeface="Georgia"/>
                <a:cs typeface="Georgia"/>
                <a:sym typeface="Georgia"/>
              </a:rPr>
              <a:t>I would welcome the opportunity to discuss how you might join us as a producing partner and help bring </a:t>
            </a:r>
            <a:r>
              <a:rPr b="1" lang="en-US" sz="1600">
                <a:solidFill>
                  <a:srgbClr val="FEE599"/>
                </a:solidFill>
                <a:latin typeface="Georgia"/>
                <a:ea typeface="Georgia"/>
                <a:cs typeface="Georgia"/>
                <a:sym typeface="Georgia"/>
              </a:rPr>
              <a:t>THE FREEMANS’ OATH </a:t>
            </a:r>
            <a:r>
              <a:rPr b="1" lang="en-US" sz="1600">
                <a:solidFill>
                  <a:schemeClr val="lt1"/>
                </a:solidFill>
                <a:latin typeface="Georgia"/>
                <a:ea typeface="Georgia"/>
                <a:cs typeface="Georgia"/>
                <a:sym typeface="Georgia"/>
              </a:rPr>
              <a:t>to the screen. </a:t>
            </a:r>
            <a:endParaRPr/>
          </a:p>
          <a:p>
            <a:pPr indent="0" lvl="0" marL="0" marR="0" rtl="0" algn="l">
              <a:spcBef>
                <a:spcPts val="0"/>
              </a:spcBef>
              <a:spcAft>
                <a:spcPts val="0"/>
              </a:spcAft>
              <a:buNone/>
            </a:pPr>
            <a:r>
              <a:t/>
            </a:r>
            <a:endParaRPr b="1" sz="1600">
              <a:solidFill>
                <a:schemeClr val="lt1"/>
              </a:solidFill>
              <a:latin typeface="Georgia"/>
              <a:ea typeface="Georgia"/>
              <a:cs typeface="Georgia"/>
              <a:sym typeface="Georgia"/>
            </a:endParaRPr>
          </a:p>
          <a:p>
            <a:pPr indent="0" lvl="0" marL="0" marR="0" rtl="0" algn="l">
              <a:spcBef>
                <a:spcPts val="0"/>
              </a:spcBef>
              <a:spcAft>
                <a:spcPts val="0"/>
              </a:spcAft>
              <a:buNone/>
            </a:pPr>
            <a:r>
              <a:rPr b="1" lang="en-US" sz="1600">
                <a:solidFill>
                  <a:schemeClr val="lt1"/>
                </a:solidFill>
                <a:latin typeface="Georgia"/>
                <a:ea typeface="Georgia"/>
                <a:cs typeface="Georgia"/>
                <a:sym typeface="Georgia"/>
              </a:rPr>
              <a:t>Contact me for detailed budget breakdown and script.</a:t>
            </a:r>
            <a:endParaRPr/>
          </a:p>
          <a:p>
            <a:pPr indent="0" lvl="0" marL="0" marR="0" rtl="0" algn="l">
              <a:spcBef>
                <a:spcPts val="0"/>
              </a:spcBef>
              <a:spcAft>
                <a:spcPts val="0"/>
              </a:spcAft>
              <a:buNone/>
            </a:pPr>
            <a:r>
              <a:t/>
            </a:r>
            <a:endParaRPr sz="1600">
              <a:solidFill>
                <a:schemeClr val="lt1"/>
              </a:solidFill>
              <a:latin typeface="Georgia"/>
              <a:ea typeface="Georgia"/>
              <a:cs typeface="Georgia"/>
              <a:sym typeface="Georgia"/>
            </a:endParaRPr>
          </a:p>
          <a:p>
            <a:pPr indent="0" lvl="0" marL="0" marR="0" rtl="0" algn="l">
              <a:spcBef>
                <a:spcPts val="0"/>
              </a:spcBef>
              <a:spcAft>
                <a:spcPts val="0"/>
              </a:spcAft>
              <a:buNone/>
            </a:pPr>
            <a:r>
              <a:rPr lang="en-US" sz="1600">
                <a:solidFill>
                  <a:schemeClr val="lt1"/>
                </a:solidFill>
                <a:latin typeface="Georgia"/>
                <a:ea typeface="Georgia"/>
                <a:cs typeface="Georgia"/>
                <a:sym typeface="Georgia"/>
              </a:rPr>
              <a:t>Jeff Lambert Wingfield</a:t>
            </a:r>
            <a:br>
              <a:rPr lang="en-US" sz="1600">
                <a:solidFill>
                  <a:schemeClr val="lt1"/>
                </a:solidFill>
                <a:latin typeface="Georgia"/>
                <a:ea typeface="Georgia"/>
                <a:cs typeface="Georgia"/>
                <a:sym typeface="Georgia"/>
              </a:rPr>
            </a:br>
            <a:r>
              <a:rPr lang="en-US" sz="1600" u="sng">
                <a:solidFill>
                  <a:schemeClr val="lt1"/>
                </a:solidFill>
                <a:latin typeface="Georgia"/>
                <a:ea typeface="Georgia"/>
                <a:cs typeface="Georgia"/>
                <a:sym typeface="Georgia"/>
                <a:hlinkClick r:id="rId4">
                  <a:extLst>
                    <a:ext uri="{A12FA001-AC4F-418D-AE19-62706E023703}">
                      <ahyp:hlinkClr val="tx"/>
                    </a:ext>
                  </a:extLst>
                </a:hlinkClick>
              </a:rPr>
              <a:t>www.j-wingfield.com</a:t>
            </a:r>
            <a:br>
              <a:rPr lang="en-US" sz="1600">
                <a:solidFill>
                  <a:schemeClr val="lt1"/>
                </a:solidFill>
                <a:latin typeface="Georgia"/>
                <a:ea typeface="Georgia"/>
                <a:cs typeface="Georgia"/>
                <a:sym typeface="Georgia"/>
              </a:rPr>
            </a:br>
            <a:r>
              <a:rPr lang="en-US" sz="1600">
                <a:solidFill>
                  <a:schemeClr val="lt1"/>
                </a:solidFill>
                <a:latin typeface="Georgia"/>
                <a:ea typeface="Georgia"/>
                <a:cs typeface="Georgia"/>
                <a:sym typeface="Georgia"/>
              </a:rPr>
              <a:t>Wingfieldj@montclair.edu | Wingfieldjef@gmail.com</a:t>
            </a:r>
            <a:br>
              <a:rPr lang="en-US" sz="1600">
                <a:solidFill>
                  <a:schemeClr val="lt1"/>
                </a:solidFill>
                <a:latin typeface="Georgia"/>
                <a:ea typeface="Georgia"/>
                <a:cs typeface="Georgia"/>
                <a:sym typeface="Georgia"/>
              </a:rPr>
            </a:br>
            <a:r>
              <a:rPr lang="en-US" sz="1600">
                <a:solidFill>
                  <a:schemeClr val="lt1"/>
                </a:solidFill>
                <a:latin typeface="Georgia"/>
                <a:ea typeface="Georgia"/>
                <a:cs typeface="Georgia"/>
                <a:sym typeface="Georgia"/>
              </a:rPr>
              <a:t>(973) 655-0154</a:t>
            </a:r>
            <a:endParaRPr sz="2400">
              <a:solidFill>
                <a:schemeClr val="dk1"/>
              </a:solidFill>
              <a:latin typeface="Arial"/>
              <a:ea typeface="Arial"/>
              <a:cs typeface="Arial"/>
              <a:sym typeface="Arial"/>
            </a:endParaRPr>
          </a:p>
        </p:txBody>
      </p:sp>
      <p:sp>
        <p:nvSpPr>
          <p:cNvPr id="17" name="Google Shape;17;p1"/>
          <p:cNvSpPr/>
          <p:nvPr/>
        </p:nvSpPr>
        <p:spPr>
          <a:xfrm>
            <a:off x="685800" y="5699120"/>
            <a:ext cx="5212080" cy="342658"/>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F7EFD8"/>
              </a:buClr>
              <a:buSzPts val="2200"/>
              <a:buFont typeface="Arial"/>
              <a:buNone/>
            </a:pPr>
            <a:r>
              <a:rPr b="1" lang="en-US" sz="2200">
                <a:solidFill>
                  <a:srgbClr val="F7EFD8"/>
                </a:solidFill>
                <a:latin typeface="Arial"/>
                <a:ea typeface="Arial"/>
                <a:cs typeface="Arial"/>
                <a:sym typeface="Arial"/>
              </a:rPr>
              <a:t>$87,000 budget ceiling</a:t>
            </a:r>
            <a:endParaRPr sz="2200">
              <a:solidFill>
                <a:schemeClr val="dk1"/>
              </a:solidFill>
              <a:latin typeface="Arial"/>
              <a:ea typeface="Arial"/>
              <a:cs typeface="Arial"/>
              <a:sym typeface="Arial"/>
            </a:endParaRPr>
          </a:p>
        </p:txBody>
      </p:sp>
      <p:cxnSp>
        <p:nvCxnSpPr>
          <p:cNvPr id="18" name="Google Shape;18;p1"/>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9" name="Google Shape;19;p1"/>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20" name="Google Shape;20;p1"/>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INTRO</a:t>
            </a:r>
            <a:endParaRPr sz="16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47" name="Shape 147"/>
        <p:cNvGrpSpPr/>
        <p:nvPr/>
      </p:nvGrpSpPr>
      <p:grpSpPr>
        <a:xfrm>
          <a:off x="0" y="0"/>
          <a:ext cx="0" cy="0"/>
          <a:chOff x="0" y="0"/>
          <a:chExt cx="0" cy="0"/>
        </a:xfrm>
      </p:grpSpPr>
      <p:sp>
        <p:nvSpPr>
          <p:cNvPr id="148" name="Google Shape;148;p10"/>
          <p:cNvSpPr/>
          <p:nvPr/>
        </p:nvSpPr>
        <p:spPr>
          <a:xfrm>
            <a:off x="69619" y="72735"/>
            <a:ext cx="11930842" cy="63134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600">
                <a:solidFill>
                  <a:srgbClr val="E0BF62"/>
                </a:solidFill>
                <a:latin typeface="Arial"/>
                <a:ea typeface="Arial"/>
                <a:cs typeface="Arial"/>
                <a:sym typeface="Arial"/>
              </a:rPr>
              <a:t>PROOF-OF-CONCEPT STRENGHT: THE PACKAGE</a:t>
            </a:r>
            <a:endParaRPr/>
          </a:p>
        </p:txBody>
      </p:sp>
      <p:sp>
        <p:nvSpPr>
          <p:cNvPr id="149" name="Google Shape;149;p10"/>
          <p:cNvSpPr/>
          <p:nvPr/>
        </p:nvSpPr>
        <p:spPr>
          <a:xfrm>
            <a:off x="118629" y="722157"/>
            <a:ext cx="11954741"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The package is already walking into the room.</a:t>
            </a:r>
            <a:endParaRPr sz="3200">
              <a:solidFill>
                <a:schemeClr val="dk1"/>
              </a:solidFill>
              <a:latin typeface="Arial"/>
              <a:ea typeface="Arial"/>
              <a:cs typeface="Arial"/>
              <a:sym typeface="Arial"/>
            </a:endParaRPr>
          </a:p>
        </p:txBody>
      </p:sp>
      <p:sp>
        <p:nvSpPr>
          <p:cNvPr id="150" name="Google Shape;150;p10"/>
          <p:cNvSpPr/>
          <p:nvPr/>
        </p:nvSpPr>
        <p:spPr>
          <a:xfrm>
            <a:off x="118628" y="1291118"/>
            <a:ext cx="8382667" cy="1847685"/>
          </a:xfrm>
          <a:prstGeom prst="rect">
            <a:avLst/>
          </a:prstGeom>
          <a:noFill/>
          <a:ln>
            <a:noFill/>
          </a:ln>
        </p:spPr>
        <p:txBody>
          <a:bodyPr anchorCtr="0" anchor="t" bIns="500" lIns="500" spcFirstLastPara="1" rIns="500" wrap="square" tIns="500">
            <a:spAutoFit/>
          </a:bodyPr>
          <a:lstStyle/>
          <a:p>
            <a:pPr indent="0" lvl="0" marL="0" marR="0" rtl="0" algn="ctr">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SCALABILTY</a:t>
            </a:r>
            <a:r>
              <a:rPr b="1" lang="en-US" sz="2400">
                <a:solidFill>
                  <a:srgbClr val="F7EFD8"/>
                </a:solidFill>
                <a:latin typeface="Arial"/>
                <a:ea typeface="Arial"/>
                <a:cs typeface="Arial"/>
                <a:sym typeface="Arial"/>
              </a:rPr>
              <a:t>:</a:t>
            </a:r>
            <a:endParaRPr/>
          </a:p>
          <a:p>
            <a:pPr indent="0" lvl="0" marL="0" marR="0" rtl="0" algn="l">
              <a:spcBef>
                <a:spcPts val="0"/>
              </a:spcBef>
              <a:spcAft>
                <a:spcPts val="0"/>
              </a:spcAft>
              <a:buClr>
                <a:schemeClr val="dk1"/>
              </a:buClr>
              <a:buSzPts val="2400"/>
              <a:buFont typeface="Arial"/>
              <a:buNone/>
            </a:pPr>
            <a:r>
              <a:t/>
            </a:r>
            <a:endParaRPr b="1" sz="2400">
              <a:solidFill>
                <a:srgbClr val="F7EFD8"/>
              </a:solidFill>
              <a:latin typeface="Arial"/>
              <a:ea typeface="Arial"/>
              <a:cs typeface="Arial"/>
              <a:sym typeface="Arial"/>
            </a:endParaRPr>
          </a:p>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Designed to expand into:  </a:t>
            </a:r>
            <a:endParaRPr/>
          </a:p>
          <a:p>
            <a:pPr indent="0" lvl="0" marL="0" marR="0" rtl="0" algn="l">
              <a:spcBef>
                <a:spcPts val="0"/>
              </a:spcBef>
              <a:spcAft>
                <a:spcPts val="0"/>
              </a:spcAft>
              <a:buClr>
                <a:schemeClr val="dk1"/>
              </a:buClr>
              <a:buSzPts val="2400"/>
              <a:buFont typeface="Arial"/>
              <a:buNone/>
            </a:pPr>
            <a:r>
              <a:t/>
            </a:r>
            <a:endParaRPr b="1" sz="2400">
              <a:solidFill>
                <a:srgbClr val="F7EFD8"/>
              </a:solidFill>
              <a:latin typeface="Arial"/>
              <a:ea typeface="Arial"/>
              <a:cs typeface="Arial"/>
              <a:sym typeface="Arial"/>
            </a:endParaRPr>
          </a:p>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Feature Film, Limited Series, and Streaming Distribution</a:t>
            </a:r>
            <a:endParaRPr sz="2400">
              <a:solidFill>
                <a:srgbClr val="FEE599"/>
              </a:solidFill>
              <a:latin typeface="Arial"/>
              <a:ea typeface="Arial"/>
              <a:cs typeface="Arial"/>
              <a:sym typeface="Arial"/>
            </a:endParaRPr>
          </a:p>
        </p:txBody>
      </p:sp>
      <p:sp>
        <p:nvSpPr>
          <p:cNvPr id="151" name="Google Shape;151;p10"/>
          <p:cNvSpPr/>
          <p:nvPr/>
        </p:nvSpPr>
        <p:spPr>
          <a:xfrm>
            <a:off x="118628" y="3234397"/>
            <a:ext cx="8290684" cy="3278846"/>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None/>
            </a:pPr>
            <a:r>
              <a:rPr lang="en-US" sz="2800">
                <a:solidFill>
                  <a:srgbClr val="E3D5B7"/>
                </a:solidFill>
                <a:latin typeface="Arial"/>
                <a:ea typeface="Arial"/>
                <a:cs typeface="Arial"/>
                <a:sym typeface="Arial"/>
              </a:rPr>
              <a:t>- The camera will move between naturalistic and stylized—tight close-ups on emotional tension, wide frames for ghostly isolation, and dynamic lighting to reflect internal collapse. Sound will build psychological unease: heartbeats, echoes, static. The supernatural is suggested, never explicit. Faith and fear coexist.</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Arial"/>
              <a:ea typeface="Arial"/>
              <a:cs typeface="Arial"/>
              <a:sym typeface="Arial"/>
            </a:endParaRPr>
          </a:p>
        </p:txBody>
      </p:sp>
      <p:cxnSp>
        <p:nvCxnSpPr>
          <p:cNvPr id="152" name="Google Shape;152;p10"/>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53" name="Google Shape;153;p10"/>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54" name="Google Shape;154;p10"/>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06</a:t>
            </a:r>
            <a:endParaRPr sz="1600">
              <a:solidFill>
                <a:schemeClr val="dk1"/>
              </a:solidFill>
              <a:latin typeface="Arial"/>
              <a:ea typeface="Arial"/>
              <a:cs typeface="Arial"/>
              <a:sym typeface="Arial"/>
            </a:endParaRPr>
          </a:p>
        </p:txBody>
      </p:sp>
      <p:pic>
        <p:nvPicPr>
          <p:cNvPr id="155" name="Google Shape;155;p10"/>
          <p:cNvPicPr preferRelativeResize="0"/>
          <p:nvPr/>
        </p:nvPicPr>
        <p:blipFill rotWithShape="1">
          <a:blip r:embed="rId3">
            <a:alphaModFix/>
          </a:blip>
          <a:srcRect b="0" l="0" r="0" t="0"/>
          <a:stretch/>
        </p:blipFill>
        <p:spPr>
          <a:xfrm>
            <a:off x="8594945" y="1416654"/>
            <a:ext cx="3286758" cy="46724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60" name="Shape 160"/>
        <p:cNvGrpSpPr/>
        <p:nvPr/>
      </p:nvGrpSpPr>
      <p:grpSpPr>
        <a:xfrm>
          <a:off x="0" y="0"/>
          <a:ext cx="0" cy="0"/>
          <a:chOff x="0" y="0"/>
          <a:chExt cx="0" cy="0"/>
        </a:xfrm>
      </p:grpSpPr>
      <p:sp>
        <p:nvSpPr>
          <p:cNvPr id="161" name="Google Shape;161;p11"/>
          <p:cNvSpPr/>
          <p:nvPr/>
        </p:nvSpPr>
        <p:spPr>
          <a:xfrm>
            <a:off x="5943600" y="715300"/>
            <a:ext cx="5926667" cy="3248196"/>
          </a:xfrm>
          <a:prstGeom prst="rect">
            <a:avLst/>
          </a:prstGeom>
          <a:solidFill>
            <a:srgbClr val="07120F">
              <a:alpha val="0"/>
            </a:srgbClr>
          </a:solidFill>
          <a:ln cap="flat" cmpd="sng" w="13950">
            <a:solidFill>
              <a:srgbClr val="E0BF6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Embedded MP4 video clip titled In Production Freemans Oath, showing production footage and title card." id="162" name="Google Shape;162;p11"/>
          <p:cNvPicPr preferRelativeResize="0"/>
          <p:nvPr/>
        </p:nvPicPr>
        <p:blipFill rotWithShape="1">
          <a:blip r:embed="rId3">
            <a:alphaModFix/>
          </a:blip>
          <a:srcRect b="0" l="0" r="0" t="0"/>
          <a:stretch/>
        </p:blipFill>
        <p:spPr>
          <a:xfrm>
            <a:off x="6035040" y="781899"/>
            <a:ext cx="5715000" cy="3114998"/>
          </a:xfrm>
          <a:prstGeom prst="rect">
            <a:avLst/>
          </a:prstGeom>
          <a:noFill/>
          <a:ln>
            <a:noFill/>
          </a:ln>
        </p:spPr>
      </p:pic>
      <p:sp>
        <p:nvSpPr>
          <p:cNvPr id="163" name="Google Shape;163;p11"/>
          <p:cNvSpPr/>
          <p:nvPr/>
        </p:nvSpPr>
        <p:spPr>
          <a:xfrm>
            <a:off x="245533" y="237745"/>
            <a:ext cx="10795000" cy="25603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CORPORATE PARTNERSHIP STRATEGY</a:t>
            </a:r>
            <a:endParaRPr sz="3600">
              <a:solidFill>
                <a:schemeClr val="dk1"/>
              </a:solidFill>
              <a:latin typeface="Arial"/>
              <a:ea typeface="Arial"/>
              <a:cs typeface="Arial"/>
              <a:sym typeface="Arial"/>
            </a:endParaRPr>
          </a:p>
        </p:txBody>
      </p:sp>
      <p:sp>
        <p:nvSpPr>
          <p:cNvPr id="164" name="Google Shape;164;p11"/>
          <p:cNvSpPr/>
          <p:nvPr/>
        </p:nvSpPr>
        <p:spPr>
          <a:xfrm>
            <a:off x="224367" y="773011"/>
            <a:ext cx="5507566" cy="984885"/>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Partners underwrite the conversation…</a:t>
            </a:r>
            <a:endParaRPr sz="3200">
              <a:solidFill>
                <a:schemeClr val="dk1"/>
              </a:solidFill>
              <a:latin typeface="Arial"/>
              <a:ea typeface="Arial"/>
              <a:cs typeface="Arial"/>
              <a:sym typeface="Arial"/>
            </a:endParaRPr>
          </a:p>
        </p:txBody>
      </p:sp>
      <p:sp>
        <p:nvSpPr>
          <p:cNvPr id="165" name="Google Shape;165;p11"/>
          <p:cNvSpPr/>
          <p:nvPr/>
        </p:nvSpPr>
        <p:spPr>
          <a:xfrm>
            <a:off x="224367" y="1831778"/>
            <a:ext cx="5507566" cy="3694345"/>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The partnership lane is strongest when it matches what the film is already about: </a:t>
            </a:r>
            <a:endParaRPr/>
          </a:p>
          <a:p>
            <a:pPr indent="0" lvl="0" marL="0" marR="0" rtl="0" algn="l">
              <a:spcBef>
                <a:spcPts val="0"/>
              </a:spcBef>
              <a:spcAft>
                <a:spcPts val="0"/>
              </a:spcAft>
              <a:buClr>
                <a:schemeClr val="dk1"/>
              </a:buClr>
              <a:buSzPts val="2400"/>
              <a:buFont typeface="Arial"/>
              <a:buNone/>
            </a:pPr>
            <a:r>
              <a:t/>
            </a:r>
            <a:endParaRPr b="1" sz="2400">
              <a:solidFill>
                <a:srgbClr val="FEE599"/>
              </a:solidFill>
              <a:latin typeface="Arial"/>
              <a:ea typeface="Arial"/>
              <a:cs typeface="Arial"/>
              <a:sym typeface="Arial"/>
            </a:endParaRPr>
          </a:p>
          <a:p>
            <a:pPr indent="-342900" lvl="0" marL="342900" marR="0" rtl="0" algn="l">
              <a:spcBef>
                <a:spcPts val="0"/>
              </a:spcBef>
              <a:spcAft>
                <a:spcPts val="0"/>
              </a:spcAft>
              <a:buClr>
                <a:srgbClr val="E3D5B7"/>
              </a:buClr>
              <a:buSzPts val="2400"/>
              <a:buFont typeface="Arial"/>
              <a:buAutoNum type="arabicPeriod"/>
            </a:pPr>
            <a:r>
              <a:rPr b="1" lang="en-US" sz="2400">
                <a:solidFill>
                  <a:srgbClr val="E3D5B7"/>
                </a:solidFill>
                <a:latin typeface="Arial"/>
                <a:ea typeface="Arial"/>
                <a:cs typeface="Arial"/>
                <a:sym typeface="Arial"/>
              </a:rPr>
              <a:t>Civic and community leadership </a:t>
            </a:r>
            <a:endParaRPr/>
          </a:p>
          <a:p>
            <a:pPr indent="-342900" lvl="0" marL="342900" marR="0" rtl="0" algn="l">
              <a:spcBef>
                <a:spcPts val="0"/>
              </a:spcBef>
              <a:spcAft>
                <a:spcPts val="0"/>
              </a:spcAft>
              <a:buClr>
                <a:srgbClr val="E3D5B7"/>
              </a:buClr>
              <a:buSzPts val="2400"/>
              <a:buFont typeface="Arial"/>
              <a:buAutoNum type="arabicPeriod"/>
            </a:pPr>
            <a:r>
              <a:rPr b="1" lang="en-US" sz="2400">
                <a:solidFill>
                  <a:srgbClr val="E3D5B7"/>
                </a:solidFill>
                <a:latin typeface="Arial"/>
                <a:ea typeface="Arial"/>
                <a:cs typeface="Arial"/>
                <a:sym typeface="Arial"/>
              </a:rPr>
              <a:t>Ethics</a:t>
            </a:r>
            <a:endParaRPr/>
          </a:p>
          <a:p>
            <a:pPr indent="-342900" lvl="0" marL="342900" marR="0" rtl="0" algn="l">
              <a:spcBef>
                <a:spcPts val="0"/>
              </a:spcBef>
              <a:spcAft>
                <a:spcPts val="0"/>
              </a:spcAft>
              <a:buClr>
                <a:srgbClr val="E3D5B7"/>
              </a:buClr>
              <a:buSzPts val="2400"/>
              <a:buFont typeface="Arial"/>
              <a:buAutoNum type="arabicPeriod"/>
            </a:pPr>
            <a:r>
              <a:rPr b="1" lang="en-US" sz="2400">
                <a:solidFill>
                  <a:srgbClr val="E3D5B7"/>
                </a:solidFill>
                <a:latin typeface="Arial"/>
                <a:ea typeface="Arial"/>
                <a:cs typeface="Arial"/>
                <a:sym typeface="Arial"/>
              </a:rPr>
              <a:t>Legacy</a:t>
            </a:r>
            <a:endParaRPr/>
          </a:p>
          <a:p>
            <a:pPr indent="-342900" lvl="0" marL="342900" marR="0" rtl="0" algn="l">
              <a:spcBef>
                <a:spcPts val="0"/>
              </a:spcBef>
              <a:spcAft>
                <a:spcPts val="0"/>
              </a:spcAft>
              <a:buClr>
                <a:srgbClr val="E3D5B7"/>
              </a:buClr>
              <a:buSzPts val="2400"/>
              <a:buFont typeface="Arial"/>
              <a:buAutoNum type="arabicPeriod"/>
            </a:pPr>
            <a:r>
              <a:rPr b="1" lang="en-US" sz="2400">
                <a:solidFill>
                  <a:srgbClr val="E3D5B7"/>
                </a:solidFill>
                <a:latin typeface="Arial"/>
                <a:ea typeface="Arial"/>
                <a:cs typeface="Arial"/>
                <a:sym typeface="Arial"/>
              </a:rPr>
              <a:t>Education</a:t>
            </a:r>
            <a:endParaRPr/>
          </a:p>
          <a:p>
            <a:pPr indent="-342900" lvl="0" marL="342900" marR="0" rtl="0" algn="l">
              <a:spcBef>
                <a:spcPts val="0"/>
              </a:spcBef>
              <a:spcAft>
                <a:spcPts val="0"/>
              </a:spcAft>
              <a:buClr>
                <a:srgbClr val="E3D5B7"/>
              </a:buClr>
              <a:buSzPts val="2400"/>
              <a:buFont typeface="Arial"/>
              <a:buAutoNum type="arabicPeriod"/>
            </a:pPr>
            <a:r>
              <a:rPr b="1" lang="en-US" sz="2400">
                <a:solidFill>
                  <a:srgbClr val="E3D5B7"/>
                </a:solidFill>
                <a:latin typeface="Arial"/>
                <a:ea typeface="Arial"/>
                <a:cs typeface="Arial"/>
                <a:sym typeface="Arial"/>
              </a:rPr>
              <a:t>Community trust</a:t>
            </a:r>
            <a:endParaRPr/>
          </a:p>
          <a:p>
            <a:pPr indent="0" lvl="0" marL="0" marR="0" rtl="0" algn="l">
              <a:spcBef>
                <a:spcPts val="0"/>
              </a:spcBef>
              <a:spcAft>
                <a:spcPts val="0"/>
              </a:spcAft>
              <a:buNone/>
            </a:pPr>
            <a:r>
              <a:rPr b="1" lang="en-US" sz="2400">
                <a:solidFill>
                  <a:srgbClr val="E3D5B7"/>
                </a:solidFill>
                <a:latin typeface="Arial"/>
                <a:ea typeface="Arial"/>
                <a:cs typeface="Arial"/>
                <a:sym typeface="Arial"/>
              </a:rPr>
              <a:t>6. Community Engagement</a:t>
            </a:r>
            <a:endParaRPr/>
          </a:p>
        </p:txBody>
      </p:sp>
      <p:sp>
        <p:nvSpPr>
          <p:cNvPr id="166" name="Google Shape;166;p11"/>
          <p:cNvSpPr/>
          <p:nvPr/>
        </p:nvSpPr>
        <p:spPr>
          <a:xfrm>
            <a:off x="224367" y="5652102"/>
            <a:ext cx="11645899" cy="620683"/>
          </a:xfrm>
          <a:prstGeom prst="rect">
            <a:avLst/>
          </a:prstGeom>
          <a:solidFill>
            <a:srgbClr val="441215"/>
          </a:solidFill>
          <a:ln cap="flat" cmpd="sng" w="10150">
            <a:solidFill>
              <a:srgbClr val="7A2528">
                <a:alpha val="90196"/>
              </a:srgbClr>
            </a:solidFill>
            <a:prstDash val="solid"/>
            <a:round/>
            <a:headEnd len="sm" w="sm" type="none"/>
            <a:tailEnd len="sm" w="sm" type="none"/>
          </a:ln>
          <a:effectLst>
            <a:outerShdw blurRad="25400" rotWithShape="0" algn="bl" dir="2700000" dist="13970">
              <a:srgbClr val="000000">
                <a:alpha val="25098"/>
              </a:srgbClr>
            </a:outerShdw>
          </a:effectLst>
        </p:spPr>
        <p:txBody>
          <a:bodyPr anchorCtr="0" anchor="t" bIns="2525" lIns="2525" spcFirstLastPara="1" rIns="2525" wrap="square" tIns="2525">
            <a:spAutoFit/>
          </a:bodyPr>
          <a:lstStyle/>
          <a:p>
            <a:pPr indent="0" lvl="0" marL="0" marR="0" rtl="0" algn="l">
              <a:spcBef>
                <a:spcPts val="0"/>
              </a:spcBef>
              <a:spcAft>
                <a:spcPts val="0"/>
              </a:spcAft>
              <a:buClr>
                <a:srgbClr val="FEE599"/>
              </a:buClr>
              <a:buSzPts val="2000"/>
              <a:buFont typeface="Arial"/>
              <a:buNone/>
            </a:pPr>
            <a:r>
              <a:rPr b="1" lang="en-US" sz="2000">
                <a:solidFill>
                  <a:srgbClr val="FEE599"/>
                </a:solidFill>
                <a:latin typeface="Arial"/>
                <a:ea typeface="Arial"/>
                <a:cs typeface="Arial"/>
                <a:sym typeface="Arial"/>
              </a:rPr>
              <a:t>Partner promise</a:t>
            </a:r>
            <a:r>
              <a:rPr b="1" lang="en-US" sz="2000">
                <a:solidFill>
                  <a:srgbClr val="F7EFD8"/>
                </a:solidFill>
                <a:latin typeface="Arial"/>
                <a:ea typeface="Arial"/>
                <a:cs typeface="Arial"/>
                <a:sym typeface="Arial"/>
              </a:rPr>
              <a:t>:  A sponsor is not buying wallpaper for the credits. They are buying presence in a hard, necessary conversation - and a seat in the room when it happens.</a:t>
            </a:r>
            <a:endParaRPr b="1" sz="2000">
              <a:solidFill>
                <a:srgbClr val="F7EFD8"/>
              </a:solidFill>
              <a:latin typeface="Arial"/>
              <a:ea typeface="Arial"/>
              <a:cs typeface="Arial"/>
              <a:sym typeface="Arial"/>
            </a:endParaRPr>
          </a:p>
        </p:txBody>
      </p:sp>
      <p:sp>
        <p:nvSpPr>
          <p:cNvPr id="167" name="Google Shape;167;p11"/>
          <p:cNvSpPr/>
          <p:nvPr/>
        </p:nvSpPr>
        <p:spPr>
          <a:xfrm>
            <a:off x="5943600" y="4217452"/>
            <a:ext cx="5926666" cy="555024"/>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1800"/>
              <a:buFont typeface="Arial"/>
              <a:buNone/>
            </a:pPr>
            <a:r>
              <a:rPr b="1" lang="en-US" sz="1800">
                <a:solidFill>
                  <a:srgbClr val="F7EFD8"/>
                </a:solidFill>
                <a:latin typeface="Arial"/>
                <a:ea typeface="Arial"/>
                <a:cs typeface="Arial"/>
                <a:sym typeface="Arial"/>
              </a:rPr>
              <a:t>Clip above: Ethan Edward Metz (JACOB) and Tonya Pinkins (SHAKITA)</a:t>
            </a:r>
            <a:endParaRPr sz="1800">
              <a:solidFill>
                <a:schemeClr val="dk1"/>
              </a:solidFill>
              <a:latin typeface="Arial"/>
              <a:ea typeface="Arial"/>
              <a:cs typeface="Arial"/>
              <a:sym typeface="Arial"/>
            </a:endParaRPr>
          </a:p>
        </p:txBody>
      </p:sp>
      <p:cxnSp>
        <p:nvCxnSpPr>
          <p:cNvPr id="168" name="Google Shape;168;p11"/>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69" name="Google Shape;169;p11"/>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70" name="Google Shape;170;p11"/>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07</a:t>
            </a:r>
            <a:endParaRPr sz="16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75" name="Shape 175"/>
        <p:cNvGrpSpPr/>
        <p:nvPr/>
      </p:nvGrpSpPr>
      <p:grpSpPr>
        <a:xfrm>
          <a:off x="0" y="0"/>
          <a:ext cx="0" cy="0"/>
          <a:chOff x="0" y="0"/>
          <a:chExt cx="0" cy="0"/>
        </a:xfrm>
      </p:grpSpPr>
      <p:sp>
        <p:nvSpPr>
          <p:cNvPr id="176" name="Google Shape;176;p12"/>
          <p:cNvSpPr/>
          <p:nvPr/>
        </p:nvSpPr>
        <p:spPr>
          <a:xfrm>
            <a:off x="220133" y="153261"/>
            <a:ext cx="1088136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PARTNER ACTIVATION MENU</a:t>
            </a:r>
            <a:endParaRPr sz="3600">
              <a:solidFill>
                <a:schemeClr val="dk1"/>
              </a:solidFill>
              <a:latin typeface="Arial"/>
              <a:ea typeface="Arial"/>
              <a:cs typeface="Arial"/>
              <a:sym typeface="Arial"/>
            </a:endParaRPr>
          </a:p>
        </p:txBody>
      </p:sp>
      <p:sp>
        <p:nvSpPr>
          <p:cNvPr id="177" name="Google Shape;177;p12"/>
          <p:cNvSpPr/>
          <p:nvPr/>
        </p:nvSpPr>
        <p:spPr>
          <a:xfrm>
            <a:off x="220133" y="629415"/>
            <a:ext cx="11908607"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Five ways a partner can move from checkbook to impact.</a:t>
            </a:r>
            <a:endParaRPr sz="3200">
              <a:solidFill>
                <a:schemeClr val="dk1"/>
              </a:solidFill>
              <a:latin typeface="Arial"/>
              <a:ea typeface="Arial"/>
              <a:cs typeface="Arial"/>
              <a:sym typeface="Arial"/>
            </a:endParaRPr>
          </a:p>
        </p:txBody>
      </p:sp>
      <p:sp>
        <p:nvSpPr>
          <p:cNvPr id="178" name="Google Shape;178;p12"/>
          <p:cNvSpPr/>
          <p:nvPr/>
        </p:nvSpPr>
        <p:spPr>
          <a:xfrm>
            <a:off x="220132" y="1335864"/>
            <a:ext cx="5516433" cy="1358834"/>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1. Anchor Partner</a:t>
            </a:r>
            <a:endParaRPr sz="22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Funds production lift. Receives named premiere, private screening, and approved high-level recognition.</a:t>
            </a:r>
            <a:endParaRPr sz="2200">
              <a:solidFill>
                <a:schemeClr val="dk1"/>
              </a:solidFill>
              <a:latin typeface="Arial"/>
              <a:ea typeface="Arial"/>
              <a:cs typeface="Arial"/>
              <a:sym typeface="Arial"/>
            </a:endParaRPr>
          </a:p>
        </p:txBody>
      </p:sp>
      <p:sp>
        <p:nvSpPr>
          <p:cNvPr id="179" name="Google Shape;179;p12"/>
          <p:cNvSpPr/>
          <p:nvPr/>
        </p:nvSpPr>
        <p:spPr>
          <a:xfrm>
            <a:off x="5909094" y="1344490"/>
            <a:ext cx="5292306" cy="1358834"/>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2. Community Impact Partner</a:t>
            </a:r>
            <a:endParaRPr sz="22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Funds access and tour moments. Co-hosted screenings, panel presence, and local press.</a:t>
            </a:r>
            <a:endParaRPr sz="2200">
              <a:solidFill>
                <a:schemeClr val="dk1"/>
              </a:solidFill>
              <a:latin typeface="Arial"/>
              <a:ea typeface="Arial"/>
              <a:cs typeface="Arial"/>
              <a:sym typeface="Arial"/>
            </a:endParaRPr>
          </a:p>
        </p:txBody>
      </p:sp>
      <p:sp>
        <p:nvSpPr>
          <p:cNvPr id="180" name="Google Shape;180;p12"/>
          <p:cNvSpPr/>
          <p:nvPr/>
        </p:nvSpPr>
        <p:spPr>
          <a:xfrm>
            <a:off x="220131" y="2890394"/>
            <a:ext cx="5516433" cy="1020279"/>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3. Education Partner</a:t>
            </a:r>
            <a:endParaRPr sz="22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Funds campus kit, study guide, masterclass, and faculty or alumni events.</a:t>
            </a:r>
            <a:endParaRPr sz="2200">
              <a:solidFill>
                <a:schemeClr val="dk1"/>
              </a:solidFill>
              <a:latin typeface="Arial"/>
              <a:ea typeface="Arial"/>
              <a:cs typeface="Arial"/>
              <a:sym typeface="Arial"/>
            </a:endParaRPr>
          </a:p>
        </p:txBody>
      </p:sp>
      <p:sp>
        <p:nvSpPr>
          <p:cNvPr id="181" name="Google Shape;181;p12"/>
          <p:cNvSpPr/>
          <p:nvPr/>
        </p:nvSpPr>
        <p:spPr>
          <a:xfrm>
            <a:off x="5909094" y="2890394"/>
            <a:ext cx="5292306" cy="1020279"/>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4. In-kind Underwriter</a:t>
            </a:r>
            <a:endParaRPr sz="22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Offsets cash burn through locations, legal, post, travel, lodging, or hospitality support.</a:t>
            </a:r>
            <a:endParaRPr sz="2200">
              <a:solidFill>
                <a:schemeClr val="dk1"/>
              </a:solidFill>
              <a:latin typeface="Arial"/>
              <a:ea typeface="Arial"/>
              <a:cs typeface="Arial"/>
              <a:sym typeface="Arial"/>
            </a:endParaRPr>
          </a:p>
        </p:txBody>
      </p:sp>
      <p:sp>
        <p:nvSpPr>
          <p:cNvPr id="182" name="Google Shape;182;p12"/>
          <p:cNvSpPr/>
          <p:nvPr/>
        </p:nvSpPr>
        <p:spPr>
          <a:xfrm>
            <a:off x="220133" y="5573259"/>
            <a:ext cx="11804227" cy="742767"/>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C7B893"/>
              </a:buClr>
              <a:buSzPts val="2400"/>
              <a:buFont typeface="Arial"/>
              <a:buNone/>
            </a:pPr>
            <a:r>
              <a:rPr lang="en-US" sz="2400">
                <a:solidFill>
                  <a:srgbClr val="C7B893"/>
                </a:solidFill>
                <a:latin typeface="Arial"/>
                <a:ea typeface="Arial"/>
                <a:cs typeface="Arial"/>
                <a:sym typeface="Arial"/>
              </a:rPr>
              <a:t>All credits, logo placement, and sponsor benefits remain subject to production, legal, union, and guild approval.</a:t>
            </a:r>
            <a:endParaRPr sz="2400">
              <a:solidFill>
                <a:schemeClr val="dk1"/>
              </a:solidFill>
              <a:latin typeface="Arial"/>
              <a:ea typeface="Arial"/>
              <a:cs typeface="Arial"/>
              <a:sym typeface="Arial"/>
            </a:endParaRPr>
          </a:p>
        </p:txBody>
      </p:sp>
      <p:cxnSp>
        <p:nvCxnSpPr>
          <p:cNvPr id="183" name="Google Shape;183;p12"/>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84" name="Google Shape;184;p12"/>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85" name="Google Shape;185;p12"/>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08</a:t>
            </a:r>
            <a:endParaRPr sz="1600">
              <a:solidFill>
                <a:schemeClr val="dk1"/>
              </a:solidFill>
              <a:latin typeface="Arial"/>
              <a:ea typeface="Arial"/>
              <a:cs typeface="Arial"/>
              <a:sym typeface="Arial"/>
            </a:endParaRPr>
          </a:p>
        </p:txBody>
      </p:sp>
      <p:sp>
        <p:nvSpPr>
          <p:cNvPr id="186" name="Google Shape;186;p12"/>
          <p:cNvSpPr/>
          <p:nvPr/>
        </p:nvSpPr>
        <p:spPr>
          <a:xfrm>
            <a:off x="1811547" y="4154677"/>
            <a:ext cx="7522234" cy="1358834"/>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5. Product Placement</a:t>
            </a:r>
            <a:endParaRPr sz="22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200"/>
              <a:buFont typeface="Arial"/>
              <a:buNone/>
            </a:pPr>
            <a:r>
              <a:rPr lang="en-US" sz="2200">
                <a:solidFill>
                  <a:srgbClr val="E3D5B7"/>
                </a:solidFill>
                <a:latin typeface="Arial"/>
                <a:ea typeface="Arial"/>
                <a:cs typeface="Arial"/>
                <a:sym typeface="Arial"/>
              </a:rPr>
              <a:t>Funds invested to promote product placed and featured in scenes. Receives named premiere, private screening, and approved high-level recognition.</a:t>
            </a:r>
            <a:endParaRPr sz="2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91" name="Shape 191"/>
        <p:cNvGrpSpPr/>
        <p:nvPr/>
      </p:nvGrpSpPr>
      <p:grpSpPr>
        <a:xfrm>
          <a:off x="0" y="0"/>
          <a:ext cx="0" cy="0"/>
          <a:chOff x="0" y="0"/>
          <a:chExt cx="0" cy="0"/>
        </a:xfrm>
      </p:grpSpPr>
      <p:sp>
        <p:nvSpPr>
          <p:cNvPr id="192" name="Google Shape;192;p13"/>
          <p:cNvSpPr/>
          <p:nvPr/>
        </p:nvSpPr>
        <p:spPr>
          <a:xfrm>
            <a:off x="211667" y="283464"/>
            <a:ext cx="116332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THE FUNDRAISING ASK</a:t>
            </a:r>
            <a:endParaRPr sz="3600">
              <a:solidFill>
                <a:schemeClr val="dk1"/>
              </a:solidFill>
              <a:latin typeface="Arial"/>
              <a:ea typeface="Arial"/>
              <a:cs typeface="Arial"/>
              <a:sym typeface="Arial"/>
            </a:endParaRPr>
          </a:p>
        </p:txBody>
      </p:sp>
      <p:sp>
        <p:nvSpPr>
          <p:cNvPr id="193" name="Google Shape;193;p13"/>
          <p:cNvSpPr/>
          <p:nvPr/>
        </p:nvSpPr>
        <p:spPr>
          <a:xfrm>
            <a:off x="211667" y="908822"/>
            <a:ext cx="11633200"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Raise the ceiling. Protect the film.</a:t>
            </a:r>
            <a:endParaRPr sz="3400">
              <a:solidFill>
                <a:schemeClr val="dk1"/>
              </a:solidFill>
              <a:latin typeface="Arial"/>
              <a:ea typeface="Arial"/>
              <a:cs typeface="Arial"/>
              <a:sym typeface="Arial"/>
            </a:endParaRPr>
          </a:p>
        </p:txBody>
      </p:sp>
      <p:sp>
        <p:nvSpPr>
          <p:cNvPr id="194" name="Google Shape;194;p13"/>
          <p:cNvSpPr/>
          <p:nvPr/>
        </p:nvSpPr>
        <p:spPr>
          <a:xfrm>
            <a:off x="211667" y="1737360"/>
            <a:ext cx="11633200" cy="739690"/>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The target is not vague. The production needs $87,000 and a partner network that can reduce cash pressure through smart in-kind offsets.</a:t>
            </a:r>
            <a:endParaRPr sz="2400">
              <a:solidFill>
                <a:schemeClr val="dk1"/>
              </a:solidFill>
              <a:latin typeface="Arial"/>
              <a:ea typeface="Arial"/>
              <a:cs typeface="Arial"/>
              <a:sym typeface="Arial"/>
            </a:endParaRPr>
          </a:p>
        </p:txBody>
      </p:sp>
      <p:sp>
        <p:nvSpPr>
          <p:cNvPr id="195" name="Google Shape;195;p13"/>
          <p:cNvSpPr/>
          <p:nvPr/>
        </p:nvSpPr>
        <p:spPr>
          <a:xfrm>
            <a:off x="777240" y="2779776"/>
            <a:ext cx="2743200" cy="1097280"/>
          </a:xfrm>
          <a:prstGeom prst="roundRect">
            <a:avLst>
              <a:gd fmla="val 6667" name="adj"/>
            </a:avLst>
          </a:prstGeom>
          <a:solidFill>
            <a:srgbClr val="441215"/>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3"/>
          <p:cNvSpPr/>
          <p:nvPr/>
        </p:nvSpPr>
        <p:spPr>
          <a:xfrm>
            <a:off x="777240" y="2889504"/>
            <a:ext cx="27432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$87,000</a:t>
            </a:r>
            <a:endParaRPr sz="3100">
              <a:solidFill>
                <a:schemeClr val="dk1"/>
              </a:solidFill>
              <a:latin typeface="Arial"/>
              <a:ea typeface="Arial"/>
              <a:cs typeface="Arial"/>
              <a:sym typeface="Arial"/>
            </a:endParaRPr>
          </a:p>
        </p:txBody>
      </p:sp>
      <p:sp>
        <p:nvSpPr>
          <p:cNvPr id="197" name="Google Shape;197;p13"/>
          <p:cNvSpPr/>
          <p:nvPr/>
        </p:nvSpPr>
        <p:spPr>
          <a:xfrm>
            <a:off x="886968" y="3401568"/>
            <a:ext cx="2523744" cy="38404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cash ceiling</a:t>
            </a:r>
            <a:endParaRPr sz="1600">
              <a:solidFill>
                <a:schemeClr val="dk1"/>
              </a:solidFill>
              <a:latin typeface="Arial"/>
              <a:ea typeface="Arial"/>
              <a:cs typeface="Arial"/>
              <a:sym typeface="Arial"/>
            </a:endParaRPr>
          </a:p>
        </p:txBody>
      </p:sp>
      <p:sp>
        <p:nvSpPr>
          <p:cNvPr id="198" name="Google Shape;198;p13"/>
          <p:cNvSpPr/>
          <p:nvPr/>
        </p:nvSpPr>
        <p:spPr>
          <a:xfrm>
            <a:off x="3794760" y="2779776"/>
            <a:ext cx="2468880" cy="1097280"/>
          </a:xfrm>
          <a:prstGeom prst="roundRect">
            <a:avLst>
              <a:gd fmla="val 6667" name="adj"/>
            </a:avLst>
          </a:prstGeom>
          <a:solidFill>
            <a:srgbClr val="10251F"/>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3"/>
          <p:cNvSpPr/>
          <p:nvPr/>
        </p:nvSpPr>
        <p:spPr>
          <a:xfrm>
            <a:off x="3794760" y="2889504"/>
            <a:ext cx="246888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$3,000</a:t>
            </a:r>
            <a:endParaRPr sz="3100">
              <a:solidFill>
                <a:schemeClr val="dk1"/>
              </a:solidFill>
              <a:latin typeface="Arial"/>
              <a:ea typeface="Arial"/>
              <a:cs typeface="Arial"/>
              <a:sym typeface="Arial"/>
            </a:endParaRPr>
          </a:p>
        </p:txBody>
      </p:sp>
      <p:sp>
        <p:nvSpPr>
          <p:cNvPr id="200" name="Google Shape;200;p13"/>
          <p:cNvSpPr/>
          <p:nvPr/>
        </p:nvSpPr>
        <p:spPr>
          <a:xfrm>
            <a:off x="3904488" y="3401568"/>
            <a:ext cx="2249424" cy="38404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transport cap</a:t>
            </a:r>
            <a:endParaRPr sz="1600">
              <a:solidFill>
                <a:schemeClr val="dk1"/>
              </a:solidFill>
              <a:latin typeface="Arial"/>
              <a:ea typeface="Arial"/>
              <a:cs typeface="Arial"/>
              <a:sym typeface="Arial"/>
            </a:endParaRPr>
          </a:p>
        </p:txBody>
      </p:sp>
      <p:sp>
        <p:nvSpPr>
          <p:cNvPr id="201" name="Google Shape;201;p13"/>
          <p:cNvSpPr/>
          <p:nvPr/>
        </p:nvSpPr>
        <p:spPr>
          <a:xfrm>
            <a:off x="6537960" y="2779776"/>
            <a:ext cx="1920240" cy="1097280"/>
          </a:xfrm>
          <a:prstGeom prst="roundRect">
            <a:avLst>
              <a:gd fmla="val 6667" name="adj"/>
            </a:avLst>
          </a:prstGeom>
          <a:solidFill>
            <a:srgbClr val="10251F"/>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3"/>
          <p:cNvSpPr/>
          <p:nvPr/>
        </p:nvSpPr>
        <p:spPr>
          <a:xfrm>
            <a:off x="6537960" y="2889504"/>
            <a:ext cx="192024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3</a:t>
            </a:r>
            <a:endParaRPr sz="3100">
              <a:solidFill>
                <a:schemeClr val="dk1"/>
              </a:solidFill>
              <a:latin typeface="Arial"/>
              <a:ea typeface="Arial"/>
              <a:cs typeface="Arial"/>
              <a:sym typeface="Arial"/>
            </a:endParaRPr>
          </a:p>
        </p:txBody>
      </p:sp>
      <p:sp>
        <p:nvSpPr>
          <p:cNvPr id="203" name="Google Shape;203;p13"/>
          <p:cNvSpPr/>
          <p:nvPr/>
        </p:nvSpPr>
        <p:spPr>
          <a:xfrm>
            <a:off x="6647688" y="3401568"/>
            <a:ext cx="1700784" cy="38404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hotel rooms</a:t>
            </a:r>
            <a:endParaRPr sz="1600">
              <a:solidFill>
                <a:schemeClr val="dk1"/>
              </a:solidFill>
              <a:latin typeface="Arial"/>
              <a:ea typeface="Arial"/>
              <a:cs typeface="Arial"/>
              <a:sym typeface="Arial"/>
            </a:endParaRPr>
          </a:p>
        </p:txBody>
      </p:sp>
      <p:sp>
        <p:nvSpPr>
          <p:cNvPr id="204" name="Google Shape;204;p13"/>
          <p:cNvSpPr/>
          <p:nvPr/>
        </p:nvSpPr>
        <p:spPr>
          <a:xfrm>
            <a:off x="8732520" y="2779776"/>
            <a:ext cx="2468880" cy="1097280"/>
          </a:xfrm>
          <a:prstGeom prst="roundRect">
            <a:avLst>
              <a:gd fmla="val 6667" name="adj"/>
            </a:avLst>
          </a:prstGeom>
          <a:solidFill>
            <a:srgbClr val="10251F"/>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3"/>
          <p:cNvSpPr/>
          <p:nvPr/>
        </p:nvSpPr>
        <p:spPr>
          <a:xfrm>
            <a:off x="8732520" y="2889504"/>
            <a:ext cx="246888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$3,555</a:t>
            </a:r>
            <a:endParaRPr sz="3100">
              <a:solidFill>
                <a:schemeClr val="dk1"/>
              </a:solidFill>
              <a:latin typeface="Arial"/>
              <a:ea typeface="Arial"/>
              <a:cs typeface="Arial"/>
              <a:sym typeface="Arial"/>
            </a:endParaRPr>
          </a:p>
        </p:txBody>
      </p:sp>
      <p:sp>
        <p:nvSpPr>
          <p:cNvPr id="206" name="Google Shape;206;p13"/>
          <p:cNvSpPr/>
          <p:nvPr/>
        </p:nvSpPr>
        <p:spPr>
          <a:xfrm>
            <a:off x="8842248" y="3401568"/>
            <a:ext cx="2249424" cy="38404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minimum locations</a:t>
            </a:r>
            <a:endParaRPr sz="1600">
              <a:solidFill>
                <a:schemeClr val="dk1"/>
              </a:solidFill>
              <a:latin typeface="Arial"/>
              <a:ea typeface="Arial"/>
              <a:cs typeface="Arial"/>
              <a:sym typeface="Arial"/>
            </a:endParaRPr>
          </a:p>
        </p:txBody>
      </p:sp>
      <p:sp>
        <p:nvSpPr>
          <p:cNvPr id="207" name="Google Shape;207;p13"/>
          <p:cNvSpPr/>
          <p:nvPr/>
        </p:nvSpPr>
        <p:spPr>
          <a:xfrm>
            <a:off x="777240" y="4391233"/>
            <a:ext cx="3518715"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Funding sources:</a:t>
            </a:r>
            <a:endParaRPr sz="2400">
              <a:solidFill>
                <a:schemeClr val="dk1"/>
              </a:solidFill>
              <a:latin typeface="Arial"/>
              <a:ea typeface="Arial"/>
              <a:cs typeface="Arial"/>
              <a:sym typeface="Arial"/>
            </a:endParaRPr>
          </a:p>
        </p:txBody>
      </p:sp>
      <p:sp>
        <p:nvSpPr>
          <p:cNvPr id="208" name="Google Shape;208;p13"/>
          <p:cNvSpPr/>
          <p:nvPr/>
        </p:nvSpPr>
        <p:spPr>
          <a:xfrm>
            <a:off x="3794760" y="4309680"/>
            <a:ext cx="3703320" cy="1539909"/>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 Anchor investor(s)</a:t>
            </a:r>
            <a:endParaRPr b="1"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 Corporate partners</a:t>
            </a:r>
            <a:endParaRPr b="1"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 Producing partners</a:t>
            </a:r>
            <a:endParaRPr b="1"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 In-kind underwriters</a:t>
            </a:r>
            <a:endParaRPr b="1"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 Impact-tour sponsors</a:t>
            </a:r>
            <a:endParaRPr b="1" sz="2000">
              <a:solidFill>
                <a:schemeClr val="dk1"/>
              </a:solidFill>
              <a:latin typeface="Arial"/>
              <a:ea typeface="Arial"/>
              <a:cs typeface="Arial"/>
              <a:sym typeface="Arial"/>
            </a:endParaRPr>
          </a:p>
        </p:txBody>
      </p:sp>
      <p:cxnSp>
        <p:nvCxnSpPr>
          <p:cNvPr id="209" name="Google Shape;209;p13"/>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210" name="Google Shape;210;p13"/>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211" name="Google Shape;211;p13"/>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09</a:t>
            </a:r>
            <a:endParaRPr sz="16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216" name="Shape 216"/>
        <p:cNvGrpSpPr/>
        <p:nvPr/>
      </p:nvGrpSpPr>
      <p:grpSpPr>
        <a:xfrm>
          <a:off x="0" y="0"/>
          <a:ext cx="0" cy="0"/>
          <a:chOff x="0" y="0"/>
          <a:chExt cx="0" cy="0"/>
        </a:xfrm>
      </p:grpSpPr>
      <p:pic>
        <p:nvPicPr>
          <p:cNvPr descr="Moody film finance desk with clapperboard, documents, and calculator." id="217" name="Google Shape;217;p14"/>
          <p:cNvPicPr preferRelativeResize="0"/>
          <p:nvPr/>
        </p:nvPicPr>
        <p:blipFill rotWithShape="1">
          <a:blip r:embed="rId3">
            <a:alphaModFix/>
          </a:blip>
          <a:srcRect b="0" l="0" r="8709" t="0"/>
          <a:stretch/>
        </p:blipFill>
        <p:spPr>
          <a:xfrm>
            <a:off x="7132320" y="325799"/>
            <a:ext cx="4526280" cy="2788920"/>
          </a:xfrm>
          <a:prstGeom prst="rect">
            <a:avLst/>
          </a:prstGeom>
          <a:noFill/>
          <a:ln>
            <a:noFill/>
          </a:ln>
        </p:spPr>
      </p:pic>
      <p:sp>
        <p:nvSpPr>
          <p:cNvPr id="218" name="Google Shape;218;p14"/>
          <p:cNvSpPr/>
          <p:nvPr/>
        </p:nvSpPr>
        <p:spPr>
          <a:xfrm>
            <a:off x="7132320" y="271612"/>
            <a:ext cx="4526280" cy="2788920"/>
          </a:xfrm>
          <a:prstGeom prst="rect">
            <a:avLst/>
          </a:prstGeom>
          <a:solidFill>
            <a:srgbClr val="07120F">
              <a:alpha val="0"/>
            </a:srgbClr>
          </a:solidFill>
          <a:ln cap="flat" cmpd="sng" w="13950">
            <a:solidFill>
              <a:srgbClr val="E0BF6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14"/>
          <p:cNvSpPr/>
          <p:nvPr/>
        </p:nvSpPr>
        <p:spPr>
          <a:xfrm>
            <a:off x="254000" y="271612"/>
            <a:ext cx="5525008"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FINANCIAL VISION</a:t>
            </a:r>
            <a:endParaRPr sz="3600">
              <a:solidFill>
                <a:schemeClr val="dk1"/>
              </a:solidFill>
              <a:latin typeface="Arial"/>
              <a:ea typeface="Arial"/>
              <a:cs typeface="Arial"/>
              <a:sym typeface="Arial"/>
            </a:endParaRPr>
          </a:p>
        </p:txBody>
      </p:sp>
      <p:sp>
        <p:nvSpPr>
          <p:cNvPr id="220" name="Google Shape;220;p14"/>
          <p:cNvSpPr/>
          <p:nvPr/>
        </p:nvSpPr>
        <p:spPr>
          <a:xfrm>
            <a:off x="254000" y="665500"/>
            <a:ext cx="6485128" cy="104644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One disciplined ceiling: $87,000.</a:t>
            </a:r>
            <a:endParaRPr sz="3400">
              <a:solidFill>
                <a:schemeClr val="dk1"/>
              </a:solidFill>
              <a:latin typeface="Arial"/>
              <a:ea typeface="Arial"/>
              <a:cs typeface="Arial"/>
              <a:sym typeface="Arial"/>
            </a:endParaRPr>
          </a:p>
        </p:txBody>
      </p:sp>
      <p:sp>
        <p:nvSpPr>
          <p:cNvPr id="221" name="Google Shape;221;p14"/>
          <p:cNvSpPr/>
          <p:nvPr/>
        </p:nvSpPr>
        <p:spPr>
          <a:xfrm>
            <a:off x="289560" y="2030927"/>
            <a:ext cx="5806440" cy="1478353"/>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The plan abandons the three-track fantasy budget and locks the deck around the money actually being raised. Lean is not cheap. Lean is choices.</a:t>
            </a:r>
            <a:endParaRPr sz="2400">
              <a:solidFill>
                <a:schemeClr val="dk1"/>
              </a:solidFill>
              <a:latin typeface="Arial"/>
              <a:ea typeface="Arial"/>
              <a:cs typeface="Arial"/>
              <a:sym typeface="Arial"/>
            </a:endParaRPr>
          </a:p>
        </p:txBody>
      </p:sp>
      <p:sp>
        <p:nvSpPr>
          <p:cNvPr id="222" name="Google Shape;222;p14"/>
          <p:cNvSpPr/>
          <p:nvPr/>
        </p:nvSpPr>
        <p:spPr>
          <a:xfrm>
            <a:off x="289560" y="3959117"/>
            <a:ext cx="5806440" cy="1851276"/>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Budget logic</a:t>
            </a:r>
            <a:endParaRPr sz="24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Spend first on people and schedule. Keep physical production controlled. Protect post-production enough to finish with dignity.</a:t>
            </a:r>
            <a:endParaRPr sz="2400">
              <a:solidFill>
                <a:schemeClr val="dk1"/>
              </a:solidFill>
              <a:latin typeface="Arial"/>
              <a:ea typeface="Arial"/>
              <a:cs typeface="Arial"/>
              <a:sym typeface="Arial"/>
            </a:endParaRPr>
          </a:p>
        </p:txBody>
      </p:sp>
      <p:sp>
        <p:nvSpPr>
          <p:cNvPr id="223" name="Google Shape;223;p14"/>
          <p:cNvSpPr/>
          <p:nvPr/>
        </p:nvSpPr>
        <p:spPr>
          <a:xfrm>
            <a:off x="7932420" y="3410328"/>
            <a:ext cx="292608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Core assumptions:</a:t>
            </a:r>
            <a:endParaRPr sz="2400">
              <a:solidFill>
                <a:schemeClr val="dk1"/>
              </a:solidFill>
              <a:latin typeface="Arial"/>
              <a:ea typeface="Arial"/>
              <a:cs typeface="Arial"/>
              <a:sym typeface="Arial"/>
            </a:endParaRPr>
          </a:p>
        </p:txBody>
      </p:sp>
      <p:sp>
        <p:nvSpPr>
          <p:cNvPr id="224" name="Google Shape;224;p14"/>
          <p:cNvSpPr/>
          <p:nvPr/>
        </p:nvSpPr>
        <p:spPr>
          <a:xfrm>
            <a:off x="7132320" y="4076296"/>
            <a:ext cx="4526280" cy="1539909"/>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- 11 contractual SAG actors</a:t>
            </a:r>
            <a:endParaRPr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- 11-day shoot</a:t>
            </a:r>
            <a:endParaRPr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- 12 crew at $150/day</a:t>
            </a:r>
            <a:endParaRPr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- 3 hotel rooms</a:t>
            </a:r>
            <a:endParaRPr sz="20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Limited transportation</a:t>
            </a:r>
            <a:endParaRPr sz="2000">
              <a:solidFill>
                <a:schemeClr val="dk1"/>
              </a:solidFill>
              <a:latin typeface="Arial"/>
              <a:ea typeface="Arial"/>
              <a:cs typeface="Arial"/>
              <a:sym typeface="Arial"/>
            </a:endParaRPr>
          </a:p>
        </p:txBody>
      </p:sp>
      <p:cxnSp>
        <p:nvCxnSpPr>
          <p:cNvPr id="225" name="Google Shape;225;p14"/>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226" name="Google Shape;226;p14"/>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227" name="Google Shape;227;p14"/>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10</a:t>
            </a:r>
            <a:endParaRPr sz="16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232" name="Shape 232"/>
        <p:cNvGrpSpPr/>
        <p:nvPr/>
      </p:nvGrpSpPr>
      <p:grpSpPr>
        <a:xfrm>
          <a:off x="0" y="0"/>
          <a:ext cx="0" cy="0"/>
          <a:chOff x="0" y="0"/>
          <a:chExt cx="0" cy="0"/>
        </a:xfrm>
      </p:grpSpPr>
      <p:sp>
        <p:nvSpPr>
          <p:cNvPr id="233" name="Google Shape;233;p15"/>
          <p:cNvSpPr/>
          <p:nvPr/>
        </p:nvSpPr>
        <p:spPr>
          <a:xfrm>
            <a:off x="618067" y="228597"/>
            <a:ext cx="10857653" cy="65836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$87,000 BUDGET TOP SHEET</a:t>
            </a:r>
            <a:endParaRPr sz="3600">
              <a:solidFill>
                <a:schemeClr val="dk1"/>
              </a:solidFill>
              <a:latin typeface="Arial"/>
              <a:ea typeface="Arial"/>
              <a:cs typeface="Arial"/>
              <a:sym typeface="Arial"/>
            </a:endParaRPr>
          </a:p>
        </p:txBody>
      </p:sp>
      <p:sp>
        <p:nvSpPr>
          <p:cNvPr id="234" name="Google Shape;234;p15"/>
          <p:cNvSpPr/>
          <p:nvPr/>
        </p:nvSpPr>
        <p:spPr>
          <a:xfrm>
            <a:off x="658368" y="841248"/>
            <a:ext cx="5303520" cy="658368"/>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The money has a job.</a:t>
            </a:r>
            <a:endParaRPr sz="3400">
              <a:solidFill>
                <a:schemeClr val="dk1"/>
              </a:solidFill>
              <a:latin typeface="Arial"/>
              <a:ea typeface="Arial"/>
              <a:cs typeface="Arial"/>
              <a:sym typeface="Arial"/>
            </a:endParaRPr>
          </a:p>
        </p:txBody>
      </p:sp>
      <p:sp>
        <p:nvSpPr>
          <p:cNvPr id="235" name="Google Shape;235;p15"/>
          <p:cNvSpPr/>
          <p:nvPr/>
        </p:nvSpPr>
        <p:spPr>
          <a:xfrm>
            <a:off x="653796" y="1533432"/>
            <a:ext cx="10762488"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Top-line categories balance exactly to the $87,000 ceiling.</a:t>
            </a:r>
            <a:endParaRPr sz="2400">
              <a:solidFill>
                <a:schemeClr val="dk1"/>
              </a:solidFill>
              <a:latin typeface="Arial"/>
              <a:ea typeface="Arial"/>
              <a:cs typeface="Arial"/>
              <a:sym typeface="Arial"/>
            </a:endParaRPr>
          </a:p>
        </p:txBody>
      </p:sp>
      <p:sp>
        <p:nvSpPr>
          <p:cNvPr id="236" name="Google Shape;236;p15"/>
          <p:cNvSpPr/>
          <p:nvPr/>
        </p:nvSpPr>
        <p:spPr>
          <a:xfrm>
            <a:off x="777240" y="2259543"/>
            <a:ext cx="10561320" cy="475488"/>
          </a:xfrm>
          <a:prstGeom prst="roundRect">
            <a:avLst>
              <a:gd fmla="val 7692" name="adj"/>
            </a:avLst>
          </a:prstGeom>
          <a:solidFill>
            <a:srgbClr val="441215"/>
          </a:solidFill>
          <a:ln cap="flat" cmpd="sng" w="9525">
            <a:solidFill>
              <a:srgbClr val="7A2528">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5"/>
          <p:cNvSpPr/>
          <p:nvPr/>
        </p:nvSpPr>
        <p:spPr>
          <a:xfrm>
            <a:off x="853440" y="2324862"/>
            <a:ext cx="566928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People: cast, crew, payroll reserve</a:t>
            </a:r>
            <a:endParaRPr sz="2400">
              <a:solidFill>
                <a:schemeClr val="dk1"/>
              </a:solidFill>
              <a:latin typeface="Arial"/>
              <a:ea typeface="Arial"/>
              <a:cs typeface="Arial"/>
              <a:sym typeface="Arial"/>
            </a:endParaRPr>
          </a:p>
        </p:txBody>
      </p:sp>
      <p:sp>
        <p:nvSpPr>
          <p:cNvPr id="238" name="Google Shape;238;p15"/>
          <p:cNvSpPr/>
          <p:nvPr/>
        </p:nvSpPr>
        <p:spPr>
          <a:xfrm>
            <a:off x="6941820" y="2298840"/>
            <a:ext cx="14630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$41,300</a:t>
            </a:r>
            <a:endParaRPr sz="2400">
              <a:solidFill>
                <a:schemeClr val="dk1"/>
              </a:solidFill>
              <a:latin typeface="Arial"/>
              <a:ea typeface="Arial"/>
              <a:cs typeface="Arial"/>
              <a:sym typeface="Arial"/>
            </a:endParaRPr>
          </a:p>
        </p:txBody>
      </p:sp>
      <p:sp>
        <p:nvSpPr>
          <p:cNvPr id="239" name="Google Shape;239;p15"/>
          <p:cNvSpPr/>
          <p:nvPr/>
        </p:nvSpPr>
        <p:spPr>
          <a:xfrm>
            <a:off x="9323070" y="2288273"/>
            <a:ext cx="10972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3D5B7"/>
              </a:buClr>
              <a:buSzPts val="2400"/>
              <a:buFont typeface="Arial"/>
              <a:buNone/>
            </a:pPr>
            <a:r>
              <a:rPr b="1" lang="en-US" sz="2400">
                <a:solidFill>
                  <a:srgbClr val="E3D5B7"/>
                </a:solidFill>
                <a:latin typeface="Arial"/>
                <a:ea typeface="Arial"/>
                <a:cs typeface="Arial"/>
                <a:sym typeface="Arial"/>
              </a:rPr>
              <a:t>47.5%</a:t>
            </a:r>
            <a:endParaRPr sz="2400">
              <a:solidFill>
                <a:schemeClr val="dk1"/>
              </a:solidFill>
              <a:latin typeface="Arial"/>
              <a:ea typeface="Arial"/>
              <a:cs typeface="Arial"/>
              <a:sym typeface="Arial"/>
            </a:endParaRPr>
          </a:p>
        </p:txBody>
      </p:sp>
      <p:sp>
        <p:nvSpPr>
          <p:cNvPr id="240" name="Google Shape;240;p15"/>
          <p:cNvSpPr/>
          <p:nvPr/>
        </p:nvSpPr>
        <p:spPr>
          <a:xfrm>
            <a:off x="777240" y="3136392"/>
            <a:ext cx="10561320" cy="475488"/>
          </a:xfrm>
          <a:prstGeom prst="roundRect">
            <a:avLst>
              <a:gd fmla="val 7692"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5"/>
          <p:cNvSpPr/>
          <p:nvPr/>
        </p:nvSpPr>
        <p:spPr>
          <a:xfrm>
            <a:off x="853440" y="3209544"/>
            <a:ext cx="566928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Physical production and operating costs</a:t>
            </a:r>
            <a:endParaRPr sz="2400">
              <a:solidFill>
                <a:schemeClr val="dk1"/>
              </a:solidFill>
              <a:latin typeface="Arial"/>
              <a:ea typeface="Arial"/>
              <a:cs typeface="Arial"/>
              <a:sym typeface="Arial"/>
            </a:endParaRPr>
          </a:p>
        </p:txBody>
      </p:sp>
      <p:sp>
        <p:nvSpPr>
          <p:cNvPr id="242" name="Google Shape;242;p15"/>
          <p:cNvSpPr/>
          <p:nvPr/>
        </p:nvSpPr>
        <p:spPr>
          <a:xfrm>
            <a:off x="6941820" y="3201927"/>
            <a:ext cx="14630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$32,205</a:t>
            </a:r>
            <a:endParaRPr sz="2400">
              <a:solidFill>
                <a:schemeClr val="dk1"/>
              </a:solidFill>
              <a:latin typeface="Arial"/>
              <a:ea typeface="Arial"/>
              <a:cs typeface="Arial"/>
              <a:sym typeface="Arial"/>
            </a:endParaRPr>
          </a:p>
        </p:txBody>
      </p:sp>
      <p:sp>
        <p:nvSpPr>
          <p:cNvPr id="243" name="Google Shape;243;p15"/>
          <p:cNvSpPr/>
          <p:nvPr/>
        </p:nvSpPr>
        <p:spPr>
          <a:xfrm>
            <a:off x="9323070" y="3200348"/>
            <a:ext cx="10972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3D5B7"/>
              </a:buClr>
              <a:buSzPts val="2400"/>
              <a:buFont typeface="Arial"/>
              <a:buNone/>
            </a:pPr>
            <a:r>
              <a:rPr b="1" lang="en-US" sz="2400">
                <a:solidFill>
                  <a:srgbClr val="E3D5B7"/>
                </a:solidFill>
                <a:latin typeface="Arial"/>
                <a:ea typeface="Arial"/>
                <a:cs typeface="Arial"/>
                <a:sym typeface="Arial"/>
              </a:rPr>
              <a:t>37.0%</a:t>
            </a:r>
            <a:endParaRPr sz="2400">
              <a:solidFill>
                <a:schemeClr val="dk1"/>
              </a:solidFill>
              <a:latin typeface="Arial"/>
              <a:ea typeface="Arial"/>
              <a:cs typeface="Arial"/>
              <a:sym typeface="Arial"/>
            </a:endParaRPr>
          </a:p>
        </p:txBody>
      </p:sp>
      <p:sp>
        <p:nvSpPr>
          <p:cNvPr id="244" name="Google Shape;244;p15"/>
          <p:cNvSpPr/>
          <p:nvPr/>
        </p:nvSpPr>
        <p:spPr>
          <a:xfrm>
            <a:off x="777240" y="3849624"/>
            <a:ext cx="10561320" cy="475488"/>
          </a:xfrm>
          <a:prstGeom prst="roundRect">
            <a:avLst>
              <a:gd fmla="val 7692"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5"/>
          <p:cNvSpPr/>
          <p:nvPr/>
        </p:nvSpPr>
        <p:spPr>
          <a:xfrm>
            <a:off x="853440" y="3907335"/>
            <a:ext cx="566928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Post, festival, marketing, deliverables</a:t>
            </a:r>
            <a:endParaRPr sz="2400">
              <a:solidFill>
                <a:schemeClr val="dk1"/>
              </a:solidFill>
              <a:latin typeface="Arial"/>
              <a:ea typeface="Arial"/>
              <a:cs typeface="Arial"/>
              <a:sym typeface="Arial"/>
            </a:endParaRPr>
          </a:p>
        </p:txBody>
      </p:sp>
      <p:sp>
        <p:nvSpPr>
          <p:cNvPr id="246" name="Google Shape;246;p15"/>
          <p:cNvSpPr/>
          <p:nvPr/>
        </p:nvSpPr>
        <p:spPr>
          <a:xfrm>
            <a:off x="6941820" y="3922776"/>
            <a:ext cx="14630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$9,000</a:t>
            </a:r>
            <a:endParaRPr sz="2400">
              <a:solidFill>
                <a:schemeClr val="dk1"/>
              </a:solidFill>
              <a:latin typeface="Arial"/>
              <a:ea typeface="Arial"/>
              <a:cs typeface="Arial"/>
              <a:sym typeface="Arial"/>
            </a:endParaRPr>
          </a:p>
        </p:txBody>
      </p:sp>
      <p:sp>
        <p:nvSpPr>
          <p:cNvPr id="247" name="Google Shape;247;p15"/>
          <p:cNvSpPr/>
          <p:nvPr/>
        </p:nvSpPr>
        <p:spPr>
          <a:xfrm>
            <a:off x="9323070" y="3897160"/>
            <a:ext cx="10972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3D5B7"/>
              </a:buClr>
              <a:buSzPts val="2400"/>
              <a:buFont typeface="Arial"/>
              <a:buNone/>
            </a:pPr>
            <a:r>
              <a:rPr b="1" lang="en-US" sz="2400">
                <a:solidFill>
                  <a:srgbClr val="E3D5B7"/>
                </a:solidFill>
                <a:latin typeface="Arial"/>
                <a:ea typeface="Arial"/>
                <a:cs typeface="Arial"/>
                <a:sym typeface="Arial"/>
              </a:rPr>
              <a:t>10.3%</a:t>
            </a:r>
            <a:endParaRPr sz="2400">
              <a:solidFill>
                <a:schemeClr val="dk1"/>
              </a:solidFill>
              <a:latin typeface="Arial"/>
              <a:ea typeface="Arial"/>
              <a:cs typeface="Arial"/>
              <a:sym typeface="Arial"/>
            </a:endParaRPr>
          </a:p>
        </p:txBody>
      </p:sp>
      <p:sp>
        <p:nvSpPr>
          <p:cNvPr id="248" name="Google Shape;248;p15"/>
          <p:cNvSpPr/>
          <p:nvPr/>
        </p:nvSpPr>
        <p:spPr>
          <a:xfrm>
            <a:off x="777240" y="4631436"/>
            <a:ext cx="10561320" cy="475488"/>
          </a:xfrm>
          <a:prstGeom prst="roundRect">
            <a:avLst>
              <a:gd fmla="val 7692"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5"/>
          <p:cNvSpPr/>
          <p:nvPr/>
        </p:nvSpPr>
        <p:spPr>
          <a:xfrm>
            <a:off x="853440" y="4636008"/>
            <a:ext cx="566928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Contingency/completion reserve</a:t>
            </a:r>
            <a:endParaRPr sz="2400">
              <a:solidFill>
                <a:schemeClr val="dk1"/>
              </a:solidFill>
              <a:latin typeface="Arial"/>
              <a:ea typeface="Arial"/>
              <a:cs typeface="Arial"/>
              <a:sym typeface="Arial"/>
            </a:endParaRPr>
          </a:p>
        </p:txBody>
      </p:sp>
      <p:sp>
        <p:nvSpPr>
          <p:cNvPr id="250" name="Google Shape;250;p15"/>
          <p:cNvSpPr/>
          <p:nvPr/>
        </p:nvSpPr>
        <p:spPr>
          <a:xfrm>
            <a:off x="6941820" y="4636008"/>
            <a:ext cx="14630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$4,495</a:t>
            </a:r>
            <a:endParaRPr sz="2400">
              <a:solidFill>
                <a:schemeClr val="dk1"/>
              </a:solidFill>
              <a:latin typeface="Arial"/>
              <a:ea typeface="Arial"/>
              <a:cs typeface="Arial"/>
              <a:sym typeface="Arial"/>
            </a:endParaRPr>
          </a:p>
        </p:txBody>
      </p:sp>
      <p:sp>
        <p:nvSpPr>
          <p:cNvPr id="251" name="Google Shape;251;p15"/>
          <p:cNvSpPr/>
          <p:nvPr/>
        </p:nvSpPr>
        <p:spPr>
          <a:xfrm>
            <a:off x="9323070" y="4617806"/>
            <a:ext cx="10972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3D5B7"/>
              </a:buClr>
              <a:buSzPts val="2400"/>
              <a:buFont typeface="Arial"/>
              <a:buNone/>
            </a:pPr>
            <a:r>
              <a:rPr b="1" lang="en-US" sz="2400">
                <a:solidFill>
                  <a:srgbClr val="E3D5B7"/>
                </a:solidFill>
                <a:latin typeface="Arial"/>
                <a:ea typeface="Arial"/>
                <a:cs typeface="Arial"/>
                <a:sym typeface="Arial"/>
              </a:rPr>
              <a:t>5.2%</a:t>
            </a:r>
            <a:endParaRPr sz="2400">
              <a:solidFill>
                <a:schemeClr val="dk1"/>
              </a:solidFill>
              <a:latin typeface="Arial"/>
              <a:ea typeface="Arial"/>
              <a:cs typeface="Arial"/>
              <a:sym typeface="Arial"/>
            </a:endParaRPr>
          </a:p>
        </p:txBody>
      </p:sp>
      <p:sp>
        <p:nvSpPr>
          <p:cNvPr id="252" name="Google Shape;252;p15"/>
          <p:cNvSpPr/>
          <p:nvPr/>
        </p:nvSpPr>
        <p:spPr>
          <a:xfrm>
            <a:off x="2788920" y="5506648"/>
            <a:ext cx="6583680" cy="434991"/>
          </a:xfrm>
          <a:prstGeom prst="rect">
            <a:avLst/>
          </a:prstGeom>
          <a:solidFill>
            <a:srgbClr val="020705"/>
          </a:solidFill>
          <a:ln cap="flat" cmpd="sng" w="10150">
            <a:solidFill>
              <a:srgbClr val="E0BF62">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E0BF62"/>
              </a:buClr>
              <a:buSzPts val="2800"/>
              <a:buFont typeface="Arial"/>
              <a:buNone/>
            </a:pPr>
            <a:r>
              <a:rPr b="1" lang="en-US" sz="2800">
                <a:solidFill>
                  <a:srgbClr val="E0BF62"/>
                </a:solidFill>
                <a:latin typeface="Arial"/>
                <a:ea typeface="Arial"/>
                <a:cs typeface="Arial"/>
                <a:sym typeface="Arial"/>
              </a:rPr>
              <a:t>TOTAL RAISE: $87,000</a:t>
            </a:r>
            <a:endParaRPr sz="2800">
              <a:solidFill>
                <a:schemeClr val="dk1"/>
              </a:solidFill>
              <a:latin typeface="Arial"/>
              <a:ea typeface="Arial"/>
              <a:cs typeface="Arial"/>
              <a:sym typeface="Arial"/>
            </a:endParaRPr>
          </a:p>
        </p:txBody>
      </p:sp>
      <p:cxnSp>
        <p:nvCxnSpPr>
          <p:cNvPr id="253" name="Google Shape;253;p15"/>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254" name="Google Shape;254;p15"/>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255" name="Google Shape;255;p15"/>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11</a:t>
            </a:r>
            <a:endParaRPr sz="16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260" name="Shape 260"/>
        <p:cNvGrpSpPr/>
        <p:nvPr/>
      </p:nvGrpSpPr>
      <p:grpSpPr>
        <a:xfrm>
          <a:off x="0" y="0"/>
          <a:ext cx="0" cy="0"/>
          <a:chOff x="0" y="0"/>
          <a:chExt cx="0" cy="0"/>
        </a:xfrm>
      </p:grpSpPr>
      <p:sp>
        <p:nvSpPr>
          <p:cNvPr id="261" name="Google Shape;261;p16"/>
          <p:cNvSpPr/>
          <p:nvPr/>
        </p:nvSpPr>
        <p:spPr>
          <a:xfrm>
            <a:off x="658368" y="146304"/>
            <a:ext cx="10634472" cy="5852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BUDGET DETAIL - PEOPLE</a:t>
            </a:r>
            <a:endParaRPr sz="3600">
              <a:solidFill>
                <a:schemeClr val="dk1"/>
              </a:solidFill>
              <a:latin typeface="Arial"/>
              <a:ea typeface="Arial"/>
              <a:cs typeface="Arial"/>
              <a:sym typeface="Arial"/>
            </a:endParaRPr>
          </a:p>
        </p:txBody>
      </p:sp>
      <p:sp>
        <p:nvSpPr>
          <p:cNvPr id="262" name="Google Shape;262;p16"/>
          <p:cNvSpPr/>
          <p:nvPr/>
        </p:nvSpPr>
        <p:spPr>
          <a:xfrm>
            <a:off x="658368" y="908822"/>
            <a:ext cx="10634472"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Cast, crew, and payroll reserve.</a:t>
            </a:r>
            <a:endParaRPr sz="3400">
              <a:solidFill>
                <a:schemeClr val="dk1"/>
              </a:solidFill>
              <a:latin typeface="Arial"/>
              <a:ea typeface="Arial"/>
              <a:cs typeface="Arial"/>
              <a:sym typeface="Arial"/>
            </a:endParaRPr>
          </a:p>
        </p:txBody>
      </p:sp>
      <p:sp>
        <p:nvSpPr>
          <p:cNvPr id="263" name="Google Shape;263;p16"/>
          <p:cNvSpPr/>
          <p:nvPr/>
        </p:nvSpPr>
        <p:spPr>
          <a:xfrm>
            <a:off x="777240" y="1965960"/>
            <a:ext cx="10515600" cy="603504"/>
          </a:xfrm>
          <a:prstGeom prst="roundRect">
            <a:avLst>
              <a:gd fmla="val 6061" name="adj"/>
            </a:avLst>
          </a:prstGeom>
          <a:solidFill>
            <a:srgbClr val="10251F"/>
          </a:solidFill>
          <a:ln cap="flat" cmpd="sng" w="9525">
            <a:solidFill>
              <a:srgbClr val="A9873A">
                <a:alpha val="8000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6"/>
          <p:cNvSpPr/>
          <p:nvPr/>
        </p:nvSpPr>
        <p:spPr>
          <a:xfrm>
            <a:off x="960120" y="2075688"/>
            <a:ext cx="676656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SAG actor contract pool - 11 actors</a:t>
            </a:r>
            <a:endParaRPr sz="2400">
              <a:solidFill>
                <a:schemeClr val="dk1"/>
              </a:solidFill>
              <a:latin typeface="Arial"/>
              <a:ea typeface="Arial"/>
              <a:cs typeface="Arial"/>
              <a:sym typeface="Arial"/>
            </a:endParaRPr>
          </a:p>
        </p:txBody>
      </p:sp>
      <p:sp>
        <p:nvSpPr>
          <p:cNvPr id="265" name="Google Shape;265;p16"/>
          <p:cNvSpPr/>
          <p:nvPr/>
        </p:nvSpPr>
        <p:spPr>
          <a:xfrm>
            <a:off x="8412480" y="2075688"/>
            <a:ext cx="19202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$16,000</a:t>
            </a:r>
            <a:endParaRPr sz="2400">
              <a:solidFill>
                <a:schemeClr val="dk1"/>
              </a:solidFill>
              <a:latin typeface="Arial"/>
              <a:ea typeface="Arial"/>
              <a:cs typeface="Arial"/>
              <a:sym typeface="Arial"/>
            </a:endParaRPr>
          </a:p>
        </p:txBody>
      </p:sp>
      <p:sp>
        <p:nvSpPr>
          <p:cNvPr id="266" name="Google Shape;266;p16"/>
          <p:cNvSpPr/>
          <p:nvPr/>
        </p:nvSpPr>
        <p:spPr>
          <a:xfrm>
            <a:off x="777240" y="2834640"/>
            <a:ext cx="10515600" cy="603504"/>
          </a:xfrm>
          <a:prstGeom prst="roundRect">
            <a:avLst>
              <a:gd fmla="val 6061" name="adj"/>
            </a:avLst>
          </a:prstGeom>
          <a:solidFill>
            <a:srgbClr val="441215"/>
          </a:solidFill>
          <a:ln cap="flat" cmpd="sng" w="9525">
            <a:solidFill>
              <a:srgbClr val="7A2528">
                <a:alpha val="8000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6"/>
          <p:cNvSpPr/>
          <p:nvPr/>
        </p:nvSpPr>
        <p:spPr>
          <a:xfrm>
            <a:off x="960120" y="2944368"/>
            <a:ext cx="676656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Crew labor - 12 crew x $150 x 11 days</a:t>
            </a:r>
            <a:endParaRPr sz="2400">
              <a:solidFill>
                <a:schemeClr val="dk1"/>
              </a:solidFill>
              <a:latin typeface="Arial"/>
              <a:ea typeface="Arial"/>
              <a:cs typeface="Arial"/>
              <a:sym typeface="Arial"/>
            </a:endParaRPr>
          </a:p>
        </p:txBody>
      </p:sp>
      <p:sp>
        <p:nvSpPr>
          <p:cNvPr id="268" name="Google Shape;268;p16"/>
          <p:cNvSpPr/>
          <p:nvPr/>
        </p:nvSpPr>
        <p:spPr>
          <a:xfrm>
            <a:off x="8412480" y="2944368"/>
            <a:ext cx="19202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$19,800</a:t>
            </a:r>
            <a:endParaRPr sz="2400">
              <a:solidFill>
                <a:schemeClr val="dk1"/>
              </a:solidFill>
              <a:latin typeface="Arial"/>
              <a:ea typeface="Arial"/>
              <a:cs typeface="Arial"/>
              <a:sym typeface="Arial"/>
            </a:endParaRPr>
          </a:p>
        </p:txBody>
      </p:sp>
      <p:sp>
        <p:nvSpPr>
          <p:cNvPr id="269" name="Google Shape;269;p16"/>
          <p:cNvSpPr/>
          <p:nvPr/>
        </p:nvSpPr>
        <p:spPr>
          <a:xfrm>
            <a:off x="777240" y="3703320"/>
            <a:ext cx="10515600" cy="603504"/>
          </a:xfrm>
          <a:prstGeom prst="roundRect">
            <a:avLst>
              <a:gd fmla="val 6061" name="adj"/>
            </a:avLst>
          </a:prstGeom>
          <a:solidFill>
            <a:srgbClr val="10251F"/>
          </a:solidFill>
          <a:ln cap="flat" cmpd="sng" w="9525">
            <a:solidFill>
              <a:srgbClr val="A9873A">
                <a:alpha val="8000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6"/>
          <p:cNvSpPr/>
          <p:nvPr/>
        </p:nvSpPr>
        <p:spPr>
          <a:xfrm>
            <a:off x="960120" y="3813048"/>
            <a:ext cx="676656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Payroll/fringes/SAG processing reserve</a:t>
            </a:r>
            <a:endParaRPr sz="2400">
              <a:solidFill>
                <a:schemeClr val="dk1"/>
              </a:solidFill>
              <a:latin typeface="Arial"/>
              <a:ea typeface="Arial"/>
              <a:cs typeface="Arial"/>
              <a:sym typeface="Arial"/>
            </a:endParaRPr>
          </a:p>
        </p:txBody>
      </p:sp>
      <p:sp>
        <p:nvSpPr>
          <p:cNvPr id="271" name="Google Shape;271;p16"/>
          <p:cNvSpPr/>
          <p:nvPr/>
        </p:nvSpPr>
        <p:spPr>
          <a:xfrm>
            <a:off x="8412480" y="3813048"/>
            <a:ext cx="192024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$5,500</a:t>
            </a:r>
            <a:endParaRPr sz="2400">
              <a:solidFill>
                <a:schemeClr val="dk1"/>
              </a:solidFill>
              <a:latin typeface="Arial"/>
              <a:ea typeface="Arial"/>
              <a:cs typeface="Arial"/>
              <a:sym typeface="Arial"/>
            </a:endParaRPr>
          </a:p>
        </p:txBody>
      </p:sp>
      <p:sp>
        <p:nvSpPr>
          <p:cNvPr id="272" name="Google Shape;272;p16"/>
          <p:cNvSpPr/>
          <p:nvPr/>
        </p:nvSpPr>
        <p:spPr>
          <a:xfrm>
            <a:off x="777240" y="4866568"/>
            <a:ext cx="4572000" cy="434991"/>
          </a:xfrm>
          <a:prstGeom prst="rect">
            <a:avLst/>
          </a:prstGeom>
          <a:solidFill>
            <a:srgbClr val="020705"/>
          </a:solidFill>
          <a:ln cap="flat" cmpd="sng" w="10150">
            <a:solidFill>
              <a:srgbClr val="E0BF62">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E0BF62"/>
              </a:buClr>
              <a:buSzPts val="2800"/>
              <a:buFont typeface="Arial"/>
              <a:buNone/>
            </a:pPr>
            <a:r>
              <a:rPr b="1" lang="en-US" sz="2800">
                <a:solidFill>
                  <a:srgbClr val="E0BF62"/>
                </a:solidFill>
                <a:latin typeface="Arial"/>
                <a:ea typeface="Arial"/>
                <a:cs typeface="Arial"/>
                <a:sym typeface="Arial"/>
              </a:rPr>
              <a:t>PEOPLE TOTAL: </a:t>
            </a:r>
            <a:r>
              <a:rPr b="1" lang="en-US" sz="2800">
                <a:solidFill>
                  <a:schemeClr val="lt1"/>
                </a:solidFill>
                <a:latin typeface="Arial"/>
                <a:ea typeface="Arial"/>
                <a:cs typeface="Arial"/>
                <a:sym typeface="Arial"/>
              </a:rPr>
              <a:t>$41,300</a:t>
            </a:r>
            <a:endParaRPr sz="2800">
              <a:solidFill>
                <a:schemeClr val="lt1"/>
              </a:solidFill>
              <a:latin typeface="Arial"/>
              <a:ea typeface="Arial"/>
              <a:cs typeface="Arial"/>
              <a:sym typeface="Arial"/>
            </a:endParaRPr>
          </a:p>
        </p:txBody>
      </p:sp>
      <p:sp>
        <p:nvSpPr>
          <p:cNvPr id="273" name="Google Shape;273;p16"/>
          <p:cNvSpPr/>
          <p:nvPr/>
        </p:nvSpPr>
        <p:spPr>
          <a:xfrm>
            <a:off x="5530826" y="4516539"/>
            <a:ext cx="5763308" cy="1847685"/>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C7B893"/>
              </a:buClr>
              <a:buSzPts val="2400"/>
              <a:buFont typeface="Arial"/>
              <a:buNone/>
            </a:pPr>
            <a:r>
              <a:rPr lang="en-US" sz="2400">
                <a:solidFill>
                  <a:srgbClr val="C7B893"/>
                </a:solidFill>
                <a:latin typeface="Arial"/>
                <a:ea typeface="Arial"/>
                <a:cs typeface="Arial"/>
                <a:sym typeface="Arial"/>
              </a:rPr>
              <a:t>Note: SAG contract route, payroll fringes, pension/health, and processing fees must be verified by the producer, payroll company, counsel, and guild process before final commitment.</a:t>
            </a:r>
            <a:endParaRPr sz="2400">
              <a:solidFill>
                <a:schemeClr val="dk1"/>
              </a:solidFill>
              <a:latin typeface="Arial"/>
              <a:ea typeface="Arial"/>
              <a:cs typeface="Arial"/>
              <a:sym typeface="Arial"/>
            </a:endParaRPr>
          </a:p>
        </p:txBody>
      </p:sp>
      <p:cxnSp>
        <p:nvCxnSpPr>
          <p:cNvPr id="274" name="Google Shape;274;p16"/>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275" name="Google Shape;275;p16"/>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276" name="Google Shape;276;p16"/>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12</a:t>
            </a:r>
            <a:endParaRPr sz="16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281" name="Shape 281"/>
        <p:cNvGrpSpPr/>
        <p:nvPr/>
      </p:nvGrpSpPr>
      <p:grpSpPr>
        <a:xfrm>
          <a:off x="0" y="0"/>
          <a:ext cx="0" cy="0"/>
          <a:chOff x="0" y="0"/>
          <a:chExt cx="0" cy="0"/>
        </a:xfrm>
      </p:grpSpPr>
      <p:sp>
        <p:nvSpPr>
          <p:cNvPr id="282" name="Google Shape;282;p17"/>
          <p:cNvSpPr/>
          <p:nvPr/>
        </p:nvSpPr>
        <p:spPr>
          <a:xfrm>
            <a:off x="658368" y="256032"/>
            <a:ext cx="10634472" cy="47548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BUDGET DETAIL - PRODUCTION</a:t>
            </a:r>
            <a:endParaRPr sz="3600">
              <a:solidFill>
                <a:schemeClr val="dk1"/>
              </a:solidFill>
              <a:latin typeface="Arial"/>
              <a:ea typeface="Arial"/>
              <a:cs typeface="Arial"/>
              <a:sym typeface="Arial"/>
            </a:endParaRPr>
          </a:p>
        </p:txBody>
      </p:sp>
      <p:sp>
        <p:nvSpPr>
          <p:cNvPr id="283" name="Google Shape;283;p17"/>
          <p:cNvSpPr/>
          <p:nvPr/>
        </p:nvSpPr>
        <p:spPr>
          <a:xfrm>
            <a:off x="658368" y="908822"/>
            <a:ext cx="10634472"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Equipment, wardrobe, locations, travel.</a:t>
            </a:r>
            <a:endParaRPr sz="3400">
              <a:solidFill>
                <a:schemeClr val="dk1"/>
              </a:solidFill>
              <a:latin typeface="Arial"/>
              <a:ea typeface="Arial"/>
              <a:cs typeface="Arial"/>
              <a:sym typeface="Arial"/>
            </a:endParaRPr>
          </a:p>
        </p:txBody>
      </p:sp>
      <p:sp>
        <p:nvSpPr>
          <p:cNvPr id="284" name="Google Shape;284;p17"/>
          <p:cNvSpPr/>
          <p:nvPr/>
        </p:nvSpPr>
        <p:spPr>
          <a:xfrm>
            <a:off x="777240" y="1783080"/>
            <a:ext cx="10515600" cy="475488"/>
          </a:xfrm>
          <a:prstGeom prst="roundRect">
            <a:avLst>
              <a:gd fmla="val 7692" name="adj"/>
            </a:avLst>
          </a:prstGeom>
          <a:solidFill>
            <a:srgbClr val="441215"/>
          </a:solidFill>
          <a:ln cap="flat" cmpd="sng" w="9525">
            <a:solidFill>
              <a:srgbClr val="7A2528">
                <a:alpha val="7490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17"/>
          <p:cNvSpPr/>
          <p:nvPr/>
        </p:nvSpPr>
        <p:spPr>
          <a:xfrm>
            <a:off x="960120" y="185623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Equipment package</a:t>
            </a:r>
            <a:endParaRPr sz="2400">
              <a:solidFill>
                <a:schemeClr val="dk1"/>
              </a:solidFill>
              <a:latin typeface="Arial"/>
              <a:ea typeface="Arial"/>
              <a:cs typeface="Arial"/>
              <a:sym typeface="Arial"/>
            </a:endParaRPr>
          </a:p>
        </p:txBody>
      </p:sp>
      <p:sp>
        <p:nvSpPr>
          <p:cNvPr id="286" name="Google Shape;286;p17"/>
          <p:cNvSpPr/>
          <p:nvPr/>
        </p:nvSpPr>
        <p:spPr>
          <a:xfrm>
            <a:off x="8549640" y="185623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$4,000</a:t>
            </a:r>
            <a:endParaRPr sz="2400">
              <a:solidFill>
                <a:schemeClr val="dk1"/>
              </a:solidFill>
              <a:latin typeface="Arial"/>
              <a:ea typeface="Arial"/>
              <a:cs typeface="Arial"/>
              <a:sym typeface="Arial"/>
            </a:endParaRPr>
          </a:p>
        </p:txBody>
      </p:sp>
      <p:sp>
        <p:nvSpPr>
          <p:cNvPr id="287" name="Google Shape;287;p17"/>
          <p:cNvSpPr/>
          <p:nvPr/>
        </p:nvSpPr>
        <p:spPr>
          <a:xfrm>
            <a:off x="777240" y="2468880"/>
            <a:ext cx="10515600" cy="475488"/>
          </a:xfrm>
          <a:prstGeom prst="roundRect">
            <a:avLst>
              <a:gd fmla="val 7692" name="adj"/>
            </a:avLst>
          </a:prstGeom>
          <a:solidFill>
            <a:srgbClr val="441215"/>
          </a:solidFill>
          <a:ln cap="flat" cmpd="sng" w="9525">
            <a:solidFill>
              <a:srgbClr val="7A2528">
                <a:alpha val="7490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17"/>
          <p:cNvSpPr/>
          <p:nvPr/>
        </p:nvSpPr>
        <p:spPr>
          <a:xfrm>
            <a:off x="960120" y="254203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Costumes, hair, and make-up</a:t>
            </a:r>
            <a:endParaRPr sz="2400">
              <a:solidFill>
                <a:schemeClr val="dk1"/>
              </a:solidFill>
              <a:latin typeface="Arial"/>
              <a:ea typeface="Arial"/>
              <a:cs typeface="Arial"/>
              <a:sym typeface="Arial"/>
            </a:endParaRPr>
          </a:p>
        </p:txBody>
      </p:sp>
      <p:sp>
        <p:nvSpPr>
          <p:cNvPr id="289" name="Google Shape;289;p17"/>
          <p:cNvSpPr/>
          <p:nvPr/>
        </p:nvSpPr>
        <p:spPr>
          <a:xfrm>
            <a:off x="8549640" y="254203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$5,000</a:t>
            </a:r>
            <a:endParaRPr sz="2400">
              <a:solidFill>
                <a:schemeClr val="dk1"/>
              </a:solidFill>
              <a:latin typeface="Arial"/>
              <a:ea typeface="Arial"/>
              <a:cs typeface="Arial"/>
              <a:sym typeface="Arial"/>
            </a:endParaRPr>
          </a:p>
        </p:txBody>
      </p:sp>
      <p:sp>
        <p:nvSpPr>
          <p:cNvPr id="290" name="Google Shape;290;p17"/>
          <p:cNvSpPr/>
          <p:nvPr/>
        </p:nvSpPr>
        <p:spPr>
          <a:xfrm>
            <a:off x="777240" y="3154680"/>
            <a:ext cx="10515600" cy="475488"/>
          </a:xfrm>
          <a:prstGeom prst="roundRect">
            <a:avLst>
              <a:gd fmla="val 7692" name="adj"/>
            </a:avLst>
          </a:prstGeom>
          <a:solidFill>
            <a:srgbClr val="10251F"/>
          </a:solidFill>
          <a:ln cap="flat" cmpd="sng" w="9525">
            <a:solidFill>
              <a:srgbClr val="A9873A">
                <a:alpha val="7490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17"/>
          <p:cNvSpPr/>
          <p:nvPr/>
        </p:nvSpPr>
        <p:spPr>
          <a:xfrm>
            <a:off x="960120" y="322783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Location rentals - minimum plan</a:t>
            </a:r>
            <a:endParaRPr sz="2400">
              <a:solidFill>
                <a:schemeClr val="dk1"/>
              </a:solidFill>
              <a:latin typeface="Arial"/>
              <a:ea typeface="Arial"/>
              <a:cs typeface="Arial"/>
              <a:sym typeface="Arial"/>
            </a:endParaRPr>
          </a:p>
        </p:txBody>
      </p:sp>
      <p:sp>
        <p:nvSpPr>
          <p:cNvPr id="292" name="Google Shape;292;p17"/>
          <p:cNvSpPr/>
          <p:nvPr/>
        </p:nvSpPr>
        <p:spPr>
          <a:xfrm>
            <a:off x="8549640" y="322783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$3,555</a:t>
            </a:r>
            <a:endParaRPr sz="2400">
              <a:solidFill>
                <a:schemeClr val="dk1"/>
              </a:solidFill>
              <a:latin typeface="Arial"/>
              <a:ea typeface="Arial"/>
              <a:cs typeface="Arial"/>
              <a:sym typeface="Arial"/>
            </a:endParaRPr>
          </a:p>
        </p:txBody>
      </p:sp>
      <p:sp>
        <p:nvSpPr>
          <p:cNvPr id="293" name="Google Shape;293;p17"/>
          <p:cNvSpPr/>
          <p:nvPr/>
        </p:nvSpPr>
        <p:spPr>
          <a:xfrm>
            <a:off x="777240" y="3840480"/>
            <a:ext cx="10515600" cy="475488"/>
          </a:xfrm>
          <a:prstGeom prst="roundRect">
            <a:avLst>
              <a:gd fmla="val 7692" name="adj"/>
            </a:avLst>
          </a:prstGeom>
          <a:solidFill>
            <a:srgbClr val="10251F"/>
          </a:solidFill>
          <a:ln cap="flat" cmpd="sng" w="9525">
            <a:solidFill>
              <a:srgbClr val="A9873A">
                <a:alpha val="7490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17"/>
          <p:cNvSpPr/>
          <p:nvPr/>
        </p:nvSpPr>
        <p:spPr>
          <a:xfrm>
            <a:off x="960120" y="391363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Transportation cap</a:t>
            </a:r>
            <a:endParaRPr sz="2400">
              <a:solidFill>
                <a:schemeClr val="dk1"/>
              </a:solidFill>
              <a:latin typeface="Arial"/>
              <a:ea typeface="Arial"/>
              <a:cs typeface="Arial"/>
              <a:sym typeface="Arial"/>
            </a:endParaRPr>
          </a:p>
        </p:txBody>
      </p:sp>
      <p:sp>
        <p:nvSpPr>
          <p:cNvPr id="295" name="Google Shape;295;p17"/>
          <p:cNvSpPr/>
          <p:nvPr/>
        </p:nvSpPr>
        <p:spPr>
          <a:xfrm>
            <a:off x="8549640" y="391363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$3,000</a:t>
            </a:r>
            <a:endParaRPr sz="2400">
              <a:solidFill>
                <a:schemeClr val="dk1"/>
              </a:solidFill>
              <a:latin typeface="Arial"/>
              <a:ea typeface="Arial"/>
              <a:cs typeface="Arial"/>
              <a:sym typeface="Arial"/>
            </a:endParaRPr>
          </a:p>
        </p:txBody>
      </p:sp>
      <p:sp>
        <p:nvSpPr>
          <p:cNvPr id="296" name="Google Shape;296;p17"/>
          <p:cNvSpPr/>
          <p:nvPr/>
        </p:nvSpPr>
        <p:spPr>
          <a:xfrm>
            <a:off x="777240" y="4526280"/>
            <a:ext cx="10515600" cy="475488"/>
          </a:xfrm>
          <a:prstGeom prst="roundRect">
            <a:avLst>
              <a:gd fmla="val 7692" name="adj"/>
            </a:avLst>
          </a:prstGeom>
          <a:solidFill>
            <a:srgbClr val="10251F"/>
          </a:solidFill>
          <a:ln cap="flat" cmpd="sng" w="9525">
            <a:solidFill>
              <a:srgbClr val="A9873A">
                <a:alpha val="7490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7" name="Google Shape;297;p17"/>
          <p:cNvSpPr/>
          <p:nvPr/>
        </p:nvSpPr>
        <p:spPr>
          <a:xfrm>
            <a:off x="960120" y="459943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Lodging - 3 hotel rooms, target</a:t>
            </a:r>
            <a:endParaRPr sz="2400">
              <a:solidFill>
                <a:schemeClr val="dk1"/>
              </a:solidFill>
              <a:latin typeface="Arial"/>
              <a:ea typeface="Arial"/>
              <a:cs typeface="Arial"/>
              <a:sym typeface="Arial"/>
            </a:endParaRPr>
          </a:p>
        </p:txBody>
      </p:sp>
      <p:sp>
        <p:nvSpPr>
          <p:cNvPr id="298" name="Google Shape;298;p17"/>
          <p:cNvSpPr/>
          <p:nvPr/>
        </p:nvSpPr>
        <p:spPr>
          <a:xfrm>
            <a:off x="8549640" y="459943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$3,900</a:t>
            </a:r>
            <a:endParaRPr sz="2400">
              <a:solidFill>
                <a:schemeClr val="dk1"/>
              </a:solidFill>
              <a:latin typeface="Arial"/>
              <a:ea typeface="Arial"/>
              <a:cs typeface="Arial"/>
              <a:sym typeface="Arial"/>
            </a:endParaRPr>
          </a:p>
        </p:txBody>
      </p:sp>
      <p:sp>
        <p:nvSpPr>
          <p:cNvPr id="299" name="Google Shape;299;p17"/>
          <p:cNvSpPr/>
          <p:nvPr/>
        </p:nvSpPr>
        <p:spPr>
          <a:xfrm>
            <a:off x="914400" y="5281974"/>
            <a:ext cx="10058400" cy="742767"/>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Fixed from revised brief: equipment $4,000; costumes, hair, and make-up $5,000; transportation $3,000; locations $3,555; 3 hotel rooms.</a:t>
            </a:r>
            <a:endParaRPr sz="2400">
              <a:solidFill>
                <a:schemeClr val="dk1"/>
              </a:solidFill>
              <a:latin typeface="Arial"/>
              <a:ea typeface="Arial"/>
              <a:cs typeface="Arial"/>
              <a:sym typeface="Arial"/>
            </a:endParaRPr>
          </a:p>
        </p:txBody>
      </p:sp>
      <p:cxnSp>
        <p:nvCxnSpPr>
          <p:cNvPr id="300" name="Google Shape;300;p17"/>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01" name="Google Shape;301;p17"/>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02" name="Google Shape;302;p17"/>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13</a:t>
            </a:r>
            <a:endParaRPr sz="16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307" name="Shape 307"/>
        <p:cNvGrpSpPr/>
        <p:nvPr/>
      </p:nvGrpSpPr>
      <p:grpSpPr>
        <a:xfrm>
          <a:off x="0" y="0"/>
          <a:ext cx="0" cy="0"/>
          <a:chOff x="0" y="0"/>
          <a:chExt cx="0" cy="0"/>
        </a:xfrm>
      </p:grpSpPr>
      <p:sp>
        <p:nvSpPr>
          <p:cNvPr id="308" name="Google Shape;308;p18"/>
          <p:cNvSpPr/>
          <p:nvPr/>
        </p:nvSpPr>
        <p:spPr>
          <a:xfrm>
            <a:off x="658368" y="73152"/>
            <a:ext cx="10634472"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BUDGET DETAIL - FINISH LINE</a:t>
            </a:r>
            <a:endParaRPr sz="3600">
              <a:solidFill>
                <a:schemeClr val="dk1"/>
              </a:solidFill>
              <a:latin typeface="Arial"/>
              <a:ea typeface="Arial"/>
              <a:cs typeface="Arial"/>
              <a:sym typeface="Arial"/>
            </a:endParaRPr>
          </a:p>
        </p:txBody>
      </p:sp>
      <p:sp>
        <p:nvSpPr>
          <p:cNvPr id="309" name="Google Shape;309;p18"/>
          <p:cNvSpPr/>
          <p:nvPr/>
        </p:nvSpPr>
        <p:spPr>
          <a:xfrm>
            <a:off x="658367" y="908822"/>
            <a:ext cx="10634471"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Meals, permits, post, marketing, reserve.</a:t>
            </a:r>
            <a:endParaRPr sz="3400">
              <a:solidFill>
                <a:schemeClr val="dk1"/>
              </a:solidFill>
              <a:latin typeface="Arial"/>
              <a:ea typeface="Arial"/>
              <a:cs typeface="Arial"/>
              <a:sym typeface="Arial"/>
            </a:endParaRPr>
          </a:p>
        </p:txBody>
      </p:sp>
      <p:sp>
        <p:nvSpPr>
          <p:cNvPr id="310" name="Google Shape;310;p18"/>
          <p:cNvSpPr/>
          <p:nvPr/>
        </p:nvSpPr>
        <p:spPr>
          <a:xfrm>
            <a:off x="777240" y="1691640"/>
            <a:ext cx="10515600" cy="438912"/>
          </a:xfrm>
          <a:prstGeom prst="roundRect">
            <a:avLst>
              <a:gd fmla="val 8333"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18"/>
          <p:cNvSpPr/>
          <p:nvPr/>
        </p:nvSpPr>
        <p:spPr>
          <a:xfrm>
            <a:off x="960120" y="176479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Meals and craft services</a:t>
            </a:r>
            <a:endParaRPr sz="2400">
              <a:solidFill>
                <a:schemeClr val="dk1"/>
              </a:solidFill>
              <a:latin typeface="Arial"/>
              <a:ea typeface="Arial"/>
              <a:cs typeface="Arial"/>
              <a:sym typeface="Arial"/>
            </a:endParaRPr>
          </a:p>
        </p:txBody>
      </p:sp>
      <p:sp>
        <p:nvSpPr>
          <p:cNvPr id="312" name="Google Shape;312;p18"/>
          <p:cNvSpPr/>
          <p:nvPr/>
        </p:nvSpPr>
        <p:spPr>
          <a:xfrm>
            <a:off x="8549640" y="176479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$5,250</a:t>
            </a:r>
            <a:endParaRPr sz="2400">
              <a:solidFill>
                <a:schemeClr val="dk1"/>
              </a:solidFill>
              <a:latin typeface="Arial"/>
              <a:ea typeface="Arial"/>
              <a:cs typeface="Arial"/>
              <a:sym typeface="Arial"/>
            </a:endParaRPr>
          </a:p>
        </p:txBody>
      </p:sp>
      <p:sp>
        <p:nvSpPr>
          <p:cNvPr id="313" name="Google Shape;313;p18"/>
          <p:cNvSpPr/>
          <p:nvPr/>
        </p:nvSpPr>
        <p:spPr>
          <a:xfrm>
            <a:off x="777240" y="2295144"/>
            <a:ext cx="10515600" cy="438912"/>
          </a:xfrm>
          <a:prstGeom prst="roundRect">
            <a:avLst>
              <a:gd fmla="val 8333"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18"/>
          <p:cNvSpPr/>
          <p:nvPr/>
        </p:nvSpPr>
        <p:spPr>
          <a:xfrm>
            <a:off x="960120" y="2368296"/>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Insurance, legal, accounting, permits</a:t>
            </a:r>
            <a:endParaRPr sz="2400">
              <a:solidFill>
                <a:schemeClr val="dk1"/>
              </a:solidFill>
              <a:latin typeface="Arial"/>
              <a:ea typeface="Arial"/>
              <a:cs typeface="Arial"/>
              <a:sym typeface="Arial"/>
            </a:endParaRPr>
          </a:p>
        </p:txBody>
      </p:sp>
      <p:sp>
        <p:nvSpPr>
          <p:cNvPr id="315" name="Google Shape;315;p18"/>
          <p:cNvSpPr/>
          <p:nvPr/>
        </p:nvSpPr>
        <p:spPr>
          <a:xfrm>
            <a:off x="8549640" y="2368296"/>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$4,500</a:t>
            </a:r>
            <a:endParaRPr sz="2400">
              <a:solidFill>
                <a:schemeClr val="dk1"/>
              </a:solidFill>
              <a:latin typeface="Arial"/>
              <a:ea typeface="Arial"/>
              <a:cs typeface="Arial"/>
              <a:sym typeface="Arial"/>
            </a:endParaRPr>
          </a:p>
        </p:txBody>
      </p:sp>
      <p:sp>
        <p:nvSpPr>
          <p:cNvPr id="316" name="Google Shape;316;p18"/>
          <p:cNvSpPr/>
          <p:nvPr/>
        </p:nvSpPr>
        <p:spPr>
          <a:xfrm>
            <a:off x="777240" y="2898648"/>
            <a:ext cx="10515600" cy="438912"/>
          </a:xfrm>
          <a:prstGeom prst="roundRect">
            <a:avLst>
              <a:gd fmla="val 8333" name="adj"/>
            </a:avLst>
          </a:prstGeom>
          <a:solidFill>
            <a:srgbClr val="10251F"/>
          </a:solidFill>
          <a:ln cap="flat" cmpd="sng" w="9525">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18"/>
          <p:cNvSpPr/>
          <p:nvPr/>
        </p:nvSpPr>
        <p:spPr>
          <a:xfrm>
            <a:off x="960120" y="2971800"/>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lang="en-US" sz="2400">
                <a:solidFill>
                  <a:srgbClr val="F7EFD8"/>
                </a:solidFill>
                <a:latin typeface="Arial"/>
                <a:ea typeface="Arial"/>
                <a:cs typeface="Arial"/>
                <a:sym typeface="Arial"/>
              </a:rPr>
              <a:t>Production design, props, office</a:t>
            </a:r>
            <a:endParaRPr sz="2400">
              <a:solidFill>
                <a:schemeClr val="dk1"/>
              </a:solidFill>
              <a:latin typeface="Arial"/>
              <a:ea typeface="Arial"/>
              <a:cs typeface="Arial"/>
              <a:sym typeface="Arial"/>
            </a:endParaRPr>
          </a:p>
        </p:txBody>
      </p:sp>
      <p:sp>
        <p:nvSpPr>
          <p:cNvPr id="318" name="Google Shape;318;p18"/>
          <p:cNvSpPr/>
          <p:nvPr/>
        </p:nvSpPr>
        <p:spPr>
          <a:xfrm>
            <a:off x="8549640" y="2971800"/>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$3,000</a:t>
            </a:r>
            <a:endParaRPr sz="2400">
              <a:solidFill>
                <a:schemeClr val="dk1"/>
              </a:solidFill>
              <a:latin typeface="Arial"/>
              <a:ea typeface="Arial"/>
              <a:cs typeface="Arial"/>
              <a:sym typeface="Arial"/>
            </a:endParaRPr>
          </a:p>
        </p:txBody>
      </p:sp>
      <p:sp>
        <p:nvSpPr>
          <p:cNvPr id="319" name="Google Shape;319;p18"/>
          <p:cNvSpPr/>
          <p:nvPr/>
        </p:nvSpPr>
        <p:spPr>
          <a:xfrm>
            <a:off x="777240" y="3502152"/>
            <a:ext cx="10515600" cy="438912"/>
          </a:xfrm>
          <a:prstGeom prst="roundRect">
            <a:avLst>
              <a:gd fmla="val 8333" name="adj"/>
            </a:avLst>
          </a:prstGeom>
          <a:solidFill>
            <a:srgbClr val="441215"/>
          </a:solidFill>
          <a:ln cap="flat" cmpd="sng" w="9525">
            <a:solidFill>
              <a:srgbClr val="7A2528">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18"/>
          <p:cNvSpPr/>
          <p:nvPr/>
        </p:nvSpPr>
        <p:spPr>
          <a:xfrm>
            <a:off x="960120" y="3575304"/>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Post-production finishing</a:t>
            </a:r>
            <a:endParaRPr sz="2400">
              <a:solidFill>
                <a:schemeClr val="dk1"/>
              </a:solidFill>
              <a:latin typeface="Arial"/>
              <a:ea typeface="Arial"/>
              <a:cs typeface="Arial"/>
              <a:sym typeface="Arial"/>
            </a:endParaRPr>
          </a:p>
        </p:txBody>
      </p:sp>
      <p:sp>
        <p:nvSpPr>
          <p:cNvPr id="321" name="Google Shape;321;p18"/>
          <p:cNvSpPr/>
          <p:nvPr/>
        </p:nvSpPr>
        <p:spPr>
          <a:xfrm>
            <a:off x="8549640" y="3575304"/>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$6,500</a:t>
            </a:r>
            <a:endParaRPr sz="2400">
              <a:solidFill>
                <a:schemeClr val="dk1"/>
              </a:solidFill>
              <a:latin typeface="Arial"/>
              <a:ea typeface="Arial"/>
              <a:cs typeface="Arial"/>
              <a:sym typeface="Arial"/>
            </a:endParaRPr>
          </a:p>
        </p:txBody>
      </p:sp>
      <p:sp>
        <p:nvSpPr>
          <p:cNvPr id="322" name="Google Shape;322;p18"/>
          <p:cNvSpPr/>
          <p:nvPr/>
        </p:nvSpPr>
        <p:spPr>
          <a:xfrm>
            <a:off x="777240" y="4105656"/>
            <a:ext cx="10515600" cy="438912"/>
          </a:xfrm>
          <a:prstGeom prst="roundRect">
            <a:avLst>
              <a:gd fmla="val 8333" name="adj"/>
            </a:avLst>
          </a:prstGeom>
          <a:solidFill>
            <a:srgbClr val="441215"/>
          </a:solidFill>
          <a:ln cap="flat" cmpd="sng" w="9525">
            <a:solidFill>
              <a:srgbClr val="7A2528">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18"/>
          <p:cNvSpPr/>
          <p:nvPr/>
        </p:nvSpPr>
        <p:spPr>
          <a:xfrm>
            <a:off x="960120" y="4178808"/>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Festival, marketing, deliverables</a:t>
            </a:r>
            <a:endParaRPr sz="2400">
              <a:solidFill>
                <a:schemeClr val="dk1"/>
              </a:solidFill>
              <a:latin typeface="Arial"/>
              <a:ea typeface="Arial"/>
              <a:cs typeface="Arial"/>
              <a:sym typeface="Arial"/>
            </a:endParaRPr>
          </a:p>
        </p:txBody>
      </p:sp>
      <p:sp>
        <p:nvSpPr>
          <p:cNvPr id="324" name="Google Shape;324;p18"/>
          <p:cNvSpPr/>
          <p:nvPr/>
        </p:nvSpPr>
        <p:spPr>
          <a:xfrm>
            <a:off x="8549640" y="4178808"/>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$2,500</a:t>
            </a:r>
            <a:endParaRPr sz="2400">
              <a:solidFill>
                <a:schemeClr val="dk1"/>
              </a:solidFill>
              <a:latin typeface="Arial"/>
              <a:ea typeface="Arial"/>
              <a:cs typeface="Arial"/>
              <a:sym typeface="Arial"/>
            </a:endParaRPr>
          </a:p>
        </p:txBody>
      </p:sp>
      <p:sp>
        <p:nvSpPr>
          <p:cNvPr id="325" name="Google Shape;325;p18"/>
          <p:cNvSpPr/>
          <p:nvPr/>
        </p:nvSpPr>
        <p:spPr>
          <a:xfrm>
            <a:off x="777240" y="4709160"/>
            <a:ext cx="10515600" cy="438912"/>
          </a:xfrm>
          <a:prstGeom prst="roundRect">
            <a:avLst>
              <a:gd fmla="val 8333" name="adj"/>
            </a:avLst>
          </a:prstGeom>
          <a:solidFill>
            <a:srgbClr val="441215"/>
          </a:solidFill>
          <a:ln cap="flat" cmpd="sng" w="9525">
            <a:solidFill>
              <a:srgbClr val="7A2528">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18"/>
          <p:cNvSpPr/>
          <p:nvPr/>
        </p:nvSpPr>
        <p:spPr>
          <a:xfrm>
            <a:off x="960120" y="4782312"/>
            <a:ext cx="6949440"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Contingency/completion reserve</a:t>
            </a:r>
            <a:endParaRPr sz="2400">
              <a:solidFill>
                <a:schemeClr val="dk1"/>
              </a:solidFill>
              <a:latin typeface="Arial"/>
              <a:ea typeface="Arial"/>
              <a:cs typeface="Arial"/>
              <a:sym typeface="Arial"/>
            </a:endParaRPr>
          </a:p>
        </p:txBody>
      </p:sp>
      <p:sp>
        <p:nvSpPr>
          <p:cNvPr id="327" name="Google Shape;327;p18"/>
          <p:cNvSpPr/>
          <p:nvPr/>
        </p:nvSpPr>
        <p:spPr>
          <a:xfrm>
            <a:off x="8549640" y="4782312"/>
            <a:ext cx="1783080" cy="370358"/>
          </a:xfrm>
          <a:prstGeom prst="rect">
            <a:avLst/>
          </a:prstGeom>
          <a:noFill/>
          <a:ln>
            <a:noFill/>
          </a:ln>
        </p:spPr>
        <p:txBody>
          <a:bodyPr anchorCtr="0" anchor="t" bIns="500" lIns="500" spcFirstLastPara="1" rIns="500" wrap="square" tIns="500">
            <a:spAutoFit/>
          </a:bodyPr>
          <a:lstStyle/>
          <a:p>
            <a:pPr indent="0" lvl="0" marL="0" marR="0" rtl="0" algn="r">
              <a:spcBef>
                <a:spcPts val="0"/>
              </a:spcBef>
              <a:spcAft>
                <a:spcPts val="0"/>
              </a:spcAft>
              <a:buClr>
                <a:srgbClr val="E0BF62"/>
              </a:buClr>
              <a:buSzPts val="2400"/>
              <a:buFont typeface="Arial"/>
              <a:buNone/>
            </a:pPr>
            <a:r>
              <a:rPr b="1" lang="en-US" sz="2400">
                <a:solidFill>
                  <a:srgbClr val="E0BF62"/>
                </a:solidFill>
                <a:latin typeface="Arial"/>
                <a:ea typeface="Arial"/>
                <a:cs typeface="Arial"/>
                <a:sym typeface="Arial"/>
              </a:rPr>
              <a:t>$4,495</a:t>
            </a:r>
            <a:endParaRPr sz="2400">
              <a:solidFill>
                <a:schemeClr val="dk1"/>
              </a:solidFill>
              <a:latin typeface="Arial"/>
              <a:ea typeface="Arial"/>
              <a:cs typeface="Arial"/>
              <a:sym typeface="Arial"/>
            </a:endParaRPr>
          </a:p>
        </p:txBody>
      </p:sp>
      <p:sp>
        <p:nvSpPr>
          <p:cNvPr id="328" name="Google Shape;328;p18"/>
          <p:cNvSpPr/>
          <p:nvPr/>
        </p:nvSpPr>
        <p:spPr>
          <a:xfrm>
            <a:off x="2743200" y="5598088"/>
            <a:ext cx="6720840" cy="434991"/>
          </a:xfrm>
          <a:prstGeom prst="rect">
            <a:avLst/>
          </a:prstGeom>
          <a:solidFill>
            <a:srgbClr val="020705"/>
          </a:solidFill>
          <a:ln cap="flat" cmpd="sng" w="10150">
            <a:solidFill>
              <a:srgbClr val="E0BF62">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E0BF62"/>
              </a:buClr>
              <a:buSzPts val="2800"/>
              <a:buFont typeface="Arial"/>
              <a:buNone/>
            </a:pPr>
            <a:r>
              <a:rPr b="1" lang="en-US" sz="2800">
                <a:solidFill>
                  <a:srgbClr val="E0BF62"/>
                </a:solidFill>
                <a:latin typeface="Arial"/>
                <a:ea typeface="Arial"/>
                <a:cs typeface="Arial"/>
                <a:sym typeface="Arial"/>
              </a:rPr>
              <a:t>TOTAL BUDGET: $87,000</a:t>
            </a:r>
            <a:endParaRPr sz="2800">
              <a:solidFill>
                <a:schemeClr val="dk1"/>
              </a:solidFill>
              <a:latin typeface="Arial"/>
              <a:ea typeface="Arial"/>
              <a:cs typeface="Arial"/>
              <a:sym typeface="Arial"/>
            </a:endParaRPr>
          </a:p>
        </p:txBody>
      </p:sp>
      <p:cxnSp>
        <p:nvCxnSpPr>
          <p:cNvPr id="329" name="Google Shape;329;p18"/>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30" name="Google Shape;330;p18"/>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31" name="Google Shape;331;p18"/>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14</a:t>
            </a:r>
            <a:endParaRPr sz="1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336" name="Shape 336"/>
        <p:cNvGrpSpPr/>
        <p:nvPr/>
      </p:nvGrpSpPr>
      <p:grpSpPr>
        <a:xfrm>
          <a:off x="0" y="0"/>
          <a:ext cx="0" cy="0"/>
          <a:chOff x="0" y="0"/>
          <a:chExt cx="0" cy="0"/>
        </a:xfrm>
      </p:grpSpPr>
      <p:sp>
        <p:nvSpPr>
          <p:cNvPr id="337" name="Google Shape;337;p19"/>
          <p:cNvSpPr/>
          <p:nvPr/>
        </p:nvSpPr>
        <p:spPr>
          <a:xfrm>
            <a:off x="658368" y="155448"/>
            <a:ext cx="10817352" cy="5760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PRODUCTION ASSUMPTIONS</a:t>
            </a:r>
            <a:endParaRPr sz="3600">
              <a:solidFill>
                <a:schemeClr val="dk1"/>
              </a:solidFill>
              <a:latin typeface="Arial"/>
              <a:ea typeface="Arial"/>
              <a:cs typeface="Arial"/>
              <a:sym typeface="Arial"/>
            </a:endParaRPr>
          </a:p>
        </p:txBody>
      </p:sp>
      <p:sp>
        <p:nvSpPr>
          <p:cNvPr id="338" name="Google Shape;338;p19"/>
          <p:cNvSpPr/>
          <p:nvPr/>
        </p:nvSpPr>
        <p:spPr>
          <a:xfrm>
            <a:off x="658368" y="908822"/>
            <a:ext cx="10881360"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How the $87K plan survives the shoot.</a:t>
            </a:r>
            <a:endParaRPr sz="3400">
              <a:solidFill>
                <a:schemeClr val="dk1"/>
              </a:solidFill>
              <a:latin typeface="Arial"/>
              <a:ea typeface="Arial"/>
              <a:cs typeface="Arial"/>
              <a:sym typeface="Arial"/>
            </a:endParaRPr>
          </a:p>
        </p:txBody>
      </p:sp>
      <p:sp>
        <p:nvSpPr>
          <p:cNvPr id="339" name="Google Shape;339;p19"/>
          <p:cNvSpPr/>
          <p:nvPr/>
        </p:nvSpPr>
        <p:spPr>
          <a:xfrm>
            <a:off x="713232" y="1691640"/>
            <a:ext cx="10808208" cy="739690"/>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b="1" lang="en-US" sz="2400">
                <a:solidFill>
                  <a:srgbClr val="E3D5B7"/>
                </a:solidFill>
                <a:latin typeface="Arial"/>
                <a:ea typeface="Arial"/>
                <a:cs typeface="Arial"/>
                <a:sym typeface="Arial"/>
              </a:rPr>
              <a:t>The math works only if the schedule behaves. The schedule behaves only if every scene, location, and actor day is locked before the first call sheet.</a:t>
            </a:r>
            <a:endParaRPr b="1" sz="2400">
              <a:solidFill>
                <a:schemeClr val="dk1"/>
              </a:solidFill>
              <a:latin typeface="Arial"/>
              <a:ea typeface="Arial"/>
              <a:cs typeface="Arial"/>
              <a:sym typeface="Arial"/>
            </a:endParaRPr>
          </a:p>
        </p:txBody>
      </p:sp>
      <p:sp>
        <p:nvSpPr>
          <p:cNvPr id="340" name="Google Shape;340;p19"/>
          <p:cNvSpPr/>
          <p:nvPr/>
        </p:nvSpPr>
        <p:spPr>
          <a:xfrm>
            <a:off x="294161" y="2713357"/>
            <a:ext cx="3246120" cy="1481431"/>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11 days</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shoot schedule is compressed and must be locked</a:t>
            </a:r>
            <a:endParaRPr sz="2400">
              <a:solidFill>
                <a:schemeClr val="dk1"/>
              </a:solidFill>
              <a:latin typeface="Arial"/>
              <a:ea typeface="Arial"/>
              <a:cs typeface="Arial"/>
              <a:sym typeface="Arial"/>
            </a:endParaRPr>
          </a:p>
        </p:txBody>
      </p:sp>
      <p:sp>
        <p:nvSpPr>
          <p:cNvPr id="341" name="Google Shape;341;p19"/>
          <p:cNvSpPr/>
          <p:nvPr/>
        </p:nvSpPr>
        <p:spPr>
          <a:xfrm>
            <a:off x="4146717" y="2713357"/>
            <a:ext cx="3246120" cy="1481431"/>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11 actors</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contractual SAG cast pool needs clean scheduling</a:t>
            </a:r>
            <a:endParaRPr sz="2400">
              <a:solidFill>
                <a:schemeClr val="dk1"/>
              </a:solidFill>
              <a:latin typeface="Arial"/>
              <a:ea typeface="Arial"/>
              <a:cs typeface="Arial"/>
              <a:sym typeface="Arial"/>
            </a:endParaRPr>
          </a:p>
        </p:txBody>
      </p:sp>
      <p:sp>
        <p:nvSpPr>
          <p:cNvPr id="342" name="Google Shape;342;p19"/>
          <p:cNvSpPr/>
          <p:nvPr/>
        </p:nvSpPr>
        <p:spPr>
          <a:xfrm>
            <a:off x="7999273" y="2775838"/>
            <a:ext cx="3246120" cy="1112099"/>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12 crew</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$150/day for 11 days equals $19,800</a:t>
            </a:r>
            <a:endParaRPr sz="2400">
              <a:solidFill>
                <a:schemeClr val="dk1"/>
              </a:solidFill>
              <a:latin typeface="Arial"/>
              <a:ea typeface="Arial"/>
              <a:cs typeface="Arial"/>
              <a:sym typeface="Arial"/>
            </a:endParaRPr>
          </a:p>
        </p:txBody>
      </p:sp>
      <p:sp>
        <p:nvSpPr>
          <p:cNvPr id="343" name="Google Shape;343;p19"/>
          <p:cNvSpPr/>
          <p:nvPr/>
        </p:nvSpPr>
        <p:spPr>
          <a:xfrm>
            <a:off x="294161" y="4718304"/>
            <a:ext cx="3246120" cy="1481431"/>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3 hotel rooms</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lodging depends on negotiated, limited room use</a:t>
            </a:r>
            <a:endParaRPr sz="2400">
              <a:solidFill>
                <a:schemeClr val="dk1"/>
              </a:solidFill>
              <a:latin typeface="Arial"/>
              <a:ea typeface="Arial"/>
              <a:cs typeface="Arial"/>
              <a:sym typeface="Arial"/>
            </a:endParaRPr>
          </a:p>
        </p:txBody>
      </p:sp>
      <p:sp>
        <p:nvSpPr>
          <p:cNvPr id="344" name="Google Shape;344;p19"/>
          <p:cNvSpPr/>
          <p:nvPr/>
        </p:nvSpPr>
        <p:spPr>
          <a:xfrm>
            <a:off x="4146717" y="4717725"/>
            <a:ext cx="3246120" cy="1481431"/>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$3K transport</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local hires – car services and tight moves protect the cap</a:t>
            </a:r>
            <a:endParaRPr sz="2400">
              <a:solidFill>
                <a:schemeClr val="dk1"/>
              </a:solidFill>
              <a:latin typeface="Arial"/>
              <a:ea typeface="Arial"/>
              <a:cs typeface="Arial"/>
              <a:sym typeface="Arial"/>
            </a:endParaRPr>
          </a:p>
        </p:txBody>
      </p:sp>
      <p:sp>
        <p:nvSpPr>
          <p:cNvPr id="345" name="Google Shape;345;p19"/>
          <p:cNvSpPr/>
          <p:nvPr/>
        </p:nvSpPr>
        <p:spPr>
          <a:xfrm>
            <a:off x="7999273" y="4718304"/>
            <a:ext cx="3246120" cy="1481431"/>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$3,555 locations</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locations must and will double-duty when possible</a:t>
            </a:r>
            <a:endParaRPr sz="2400">
              <a:solidFill>
                <a:schemeClr val="dk1"/>
              </a:solidFill>
              <a:latin typeface="Arial"/>
              <a:ea typeface="Arial"/>
              <a:cs typeface="Arial"/>
              <a:sym typeface="Arial"/>
            </a:endParaRPr>
          </a:p>
        </p:txBody>
      </p:sp>
      <p:cxnSp>
        <p:nvCxnSpPr>
          <p:cNvPr id="346" name="Google Shape;346;p19"/>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47" name="Google Shape;347;p19"/>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48" name="Google Shape;348;p19"/>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15</a:t>
            </a:r>
            <a:endParaRPr sz="16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25" name="Shape 25"/>
        <p:cNvGrpSpPr/>
        <p:nvPr/>
      </p:nvGrpSpPr>
      <p:grpSpPr>
        <a:xfrm>
          <a:off x="0" y="0"/>
          <a:ext cx="0" cy="0"/>
          <a:chOff x="0" y="0"/>
          <a:chExt cx="0" cy="0"/>
        </a:xfrm>
      </p:grpSpPr>
      <p:pic>
        <p:nvPicPr>
          <p:cNvPr descr="Poster-style artwork for The Freemans Oath showing Shakita and Jacob against a stormy civic skyline." id="26" name="Google Shape;26;p2"/>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27" name="Google Shape;27;p2"/>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2"/>
          <p:cNvSpPr/>
          <p:nvPr/>
        </p:nvSpPr>
        <p:spPr>
          <a:xfrm>
            <a:off x="248412" y="146304"/>
            <a:ext cx="5806440" cy="6071606"/>
          </a:xfrm>
          <a:prstGeom prst="rect">
            <a:avLst/>
          </a:prstGeom>
          <a:solidFill>
            <a:srgbClr val="020705">
              <a:alpha val="92156"/>
            </a:srgbClr>
          </a:solidFill>
          <a:ln cap="flat" cmpd="sng" w="11425">
            <a:solidFill>
              <a:srgbClr val="A9873A">
                <a:alpha val="6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2"/>
          <p:cNvSpPr/>
          <p:nvPr/>
        </p:nvSpPr>
        <p:spPr>
          <a:xfrm>
            <a:off x="248412" y="264906"/>
            <a:ext cx="58064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FUNDRAISING PITCH DECK </a:t>
            </a:r>
            <a:endParaRPr sz="3600">
              <a:solidFill>
                <a:schemeClr val="dk1"/>
              </a:solidFill>
              <a:latin typeface="Arial"/>
              <a:ea typeface="Arial"/>
              <a:cs typeface="Arial"/>
              <a:sym typeface="Arial"/>
            </a:endParaRPr>
          </a:p>
        </p:txBody>
      </p:sp>
      <p:sp>
        <p:nvSpPr>
          <p:cNvPr id="30" name="Google Shape;30;p2"/>
          <p:cNvSpPr/>
          <p:nvPr/>
        </p:nvSpPr>
        <p:spPr>
          <a:xfrm>
            <a:off x="248400" y="1029475"/>
            <a:ext cx="5692200" cy="15489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4000"/>
              <a:buFont typeface="Georgia"/>
              <a:buNone/>
            </a:pPr>
            <a:r>
              <a:rPr b="1" lang="en-US" sz="4000">
                <a:solidFill>
                  <a:srgbClr val="F7EFD8"/>
                </a:solidFill>
                <a:latin typeface="Georgia"/>
                <a:ea typeface="Georgia"/>
                <a:cs typeface="Georgia"/>
                <a:sym typeface="Georgia"/>
              </a:rPr>
              <a:t>THE</a:t>
            </a:r>
            <a:r>
              <a:rPr lang="en-US" sz="4000">
                <a:solidFill>
                  <a:schemeClr val="dk1"/>
                </a:solidFill>
              </a:rPr>
              <a:t> </a:t>
            </a:r>
            <a:r>
              <a:rPr b="1" lang="en-US" sz="4000">
                <a:solidFill>
                  <a:srgbClr val="F7EFD8"/>
                </a:solidFill>
                <a:latin typeface="Georgia"/>
                <a:ea typeface="Georgia"/>
                <a:cs typeface="Georgia"/>
                <a:sym typeface="Georgia"/>
              </a:rPr>
              <a:t>FREEMANS'</a:t>
            </a:r>
            <a:endParaRPr sz="40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4000"/>
              <a:buFont typeface="Georgia"/>
              <a:buNone/>
            </a:pPr>
            <a:r>
              <a:rPr b="1" lang="en-US" sz="4000">
                <a:solidFill>
                  <a:srgbClr val="F7EFD8"/>
                </a:solidFill>
                <a:latin typeface="Georgia"/>
                <a:ea typeface="Georgia"/>
                <a:cs typeface="Georgia"/>
                <a:sym typeface="Georgia"/>
              </a:rPr>
              <a:t>OATH </a:t>
            </a:r>
            <a:r>
              <a:rPr b="1" lang="en-US" sz="2400">
                <a:solidFill>
                  <a:srgbClr val="F7EFD8"/>
                </a:solidFill>
                <a:latin typeface="Georgia"/>
                <a:ea typeface="Georgia"/>
                <a:cs typeface="Georgia"/>
                <a:sym typeface="Georgia"/>
              </a:rPr>
              <a:t>Feature Film</a:t>
            </a:r>
            <a:endParaRPr sz="2400">
              <a:solidFill>
                <a:schemeClr val="dk1"/>
              </a:solidFill>
              <a:latin typeface="Arial"/>
              <a:ea typeface="Arial"/>
              <a:cs typeface="Arial"/>
              <a:sym typeface="Arial"/>
            </a:endParaRPr>
          </a:p>
        </p:txBody>
      </p:sp>
      <p:sp>
        <p:nvSpPr>
          <p:cNvPr id="31" name="Google Shape;31;p2"/>
          <p:cNvSpPr/>
          <p:nvPr/>
        </p:nvSpPr>
        <p:spPr>
          <a:xfrm>
            <a:off x="662911" y="2651421"/>
            <a:ext cx="5189220" cy="2709460"/>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Starring </a:t>
            </a:r>
            <a:r>
              <a:rPr b="1" lang="en-US" sz="2000">
                <a:solidFill>
                  <a:srgbClr val="FFD966"/>
                </a:solidFill>
                <a:latin typeface="Arial"/>
                <a:ea typeface="Arial"/>
                <a:cs typeface="Arial"/>
                <a:sym typeface="Arial"/>
              </a:rPr>
              <a:t>Ethan Edward Metz</a:t>
            </a:r>
            <a:endParaRPr/>
          </a:p>
          <a:p>
            <a:pPr indent="0" lvl="0" marL="0" marR="0" rtl="0" algn="l">
              <a:spcBef>
                <a:spcPts val="0"/>
              </a:spcBef>
              <a:spcAft>
                <a:spcPts val="0"/>
              </a:spcAft>
              <a:buClr>
                <a:srgbClr val="E3D5B7"/>
              </a:buClr>
              <a:buSzPts val="2000"/>
              <a:buFont typeface="Arial"/>
              <a:buNone/>
            </a:pPr>
            <a:r>
              <a:rPr b="1" lang="en-US" sz="2000">
                <a:solidFill>
                  <a:srgbClr val="E3D5B7"/>
                </a:solidFill>
                <a:latin typeface="Arial"/>
                <a:ea typeface="Arial"/>
                <a:cs typeface="Arial"/>
                <a:sym typeface="Arial"/>
              </a:rPr>
              <a:t>Featuring Tony Award Winner and Emmy Nominee </a:t>
            </a:r>
            <a:r>
              <a:rPr b="1" lang="en-US" sz="2000">
                <a:solidFill>
                  <a:srgbClr val="FFD966"/>
                </a:solidFill>
                <a:latin typeface="Arial"/>
                <a:ea typeface="Arial"/>
                <a:cs typeface="Arial"/>
                <a:sym typeface="Arial"/>
              </a:rPr>
              <a:t>Tonya Pinkins</a:t>
            </a:r>
            <a:endParaRPr/>
          </a:p>
          <a:p>
            <a:pPr indent="0" lvl="0" marL="0" marR="0" rtl="0" algn="l">
              <a:spcBef>
                <a:spcPts val="0"/>
              </a:spcBef>
              <a:spcAft>
                <a:spcPts val="0"/>
              </a:spcAft>
              <a:buClr>
                <a:schemeClr val="dk1"/>
              </a:buClr>
              <a:buSzPts val="2000"/>
              <a:buFont typeface="Arial"/>
              <a:buNone/>
            </a:pPr>
            <a:r>
              <a:t/>
            </a:r>
            <a:endParaRPr b="1" sz="2000">
              <a:solidFill>
                <a:srgbClr val="FFD966"/>
              </a:solidFill>
              <a:latin typeface="Arial"/>
              <a:ea typeface="Arial"/>
              <a:cs typeface="Arial"/>
              <a:sym typeface="Arial"/>
            </a:endParaRPr>
          </a:p>
          <a:p>
            <a:pPr indent="0" lvl="0" marL="0" marR="0" rtl="0" algn="l">
              <a:spcBef>
                <a:spcPts val="0"/>
              </a:spcBef>
              <a:spcAft>
                <a:spcPts val="0"/>
              </a:spcAft>
              <a:buNone/>
            </a:pPr>
            <a:r>
              <a:rPr b="1" lang="en-US" sz="1600">
                <a:solidFill>
                  <a:srgbClr val="E3D5B7"/>
                </a:solidFill>
                <a:latin typeface="Arial"/>
                <a:ea typeface="Arial"/>
                <a:cs typeface="Arial"/>
                <a:sym typeface="Arial"/>
              </a:rPr>
              <a:t>Jacob Freeman, a man corrupted by ambition and the sins of his father, must confront the very power structures he once embraced. With the truth threatening to destroy him, he faces a choice: expose the corruption or be consumed by it. In the face of betrayal, redemption lies in the hands of those who choose to fight for the truth.</a:t>
            </a:r>
            <a:endParaRPr sz="1600">
              <a:solidFill>
                <a:schemeClr val="dk1"/>
              </a:solidFill>
              <a:latin typeface="Arial"/>
              <a:ea typeface="Arial"/>
              <a:cs typeface="Arial"/>
              <a:sym typeface="Arial"/>
            </a:endParaRPr>
          </a:p>
        </p:txBody>
      </p:sp>
      <p:sp>
        <p:nvSpPr>
          <p:cNvPr id="32" name="Google Shape;32;p2"/>
          <p:cNvSpPr/>
          <p:nvPr/>
        </p:nvSpPr>
        <p:spPr>
          <a:xfrm>
            <a:off x="685800" y="5699120"/>
            <a:ext cx="5212080" cy="342658"/>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F7EFD8"/>
              </a:buClr>
              <a:buSzPts val="2200"/>
              <a:buFont typeface="Arial"/>
              <a:buNone/>
            </a:pPr>
            <a:r>
              <a:rPr b="1" lang="en-US" sz="2200">
                <a:solidFill>
                  <a:srgbClr val="F7EFD8"/>
                </a:solidFill>
                <a:latin typeface="Arial"/>
                <a:ea typeface="Arial"/>
                <a:cs typeface="Arial"/>
                <a:sym typeface="Arial"/>
              </a:rPr>
              <a:t>$87,000 budget ceiling</a:t>
            </a:r>
            <a:endParaRPr sz="2200">
              <a:solidFill>
                <a:schemeClr val="dk1"/>
              </a:solidFill>
              <a:latin typeface="Arial"/>
              <a:ea typeface="Arial"/>
              <a:cs typeface="Arial"/>
              <a:sym typeface="Arial"/>
            </a:endParaRPr>
          </a:p>
        </p:txBody>
      </p:sp>
      <p:cxnSp>
        <p:nvCxnSpPr>
          <p:cNvPr id="33" name="Google Shape;33;p2"/>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4" name="Google Shape;34;p2"/>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5" name="Google Shape;35;p2"/>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01</a:t>
            </a:r>
            <a:endParaRPr sz="16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353" name="Shape 353"/>
        <p:cNvGrpSpPr/>
        <p:nvPr/>
      </p:nvGrpSpPr>
      <p:grpSpPr>
        <a:xfrm>
          <a:off x="0" y="0"/>
          <a:ext cx="0" cy="0"/>
          <a:chOff x="0" y="0"/>
          <a:chExt cx="0" cy="0"/>
        </a:xfrm>
      </p:grpSpPr>
      <p:sp>
        <p:nvSpPr>
          <p:cNvPr id="354" name="Google Shape;354;p20"/>
          <p:cNvSpPr/>
          <p:nvPr/>
        </p:nvSpPr>
        <p:spPr>
          <a:xfrm>
            <a:off x="658368" y="146304"/>
            <a:ext cx="10908792" cy="5852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BUDGET PROTECTION</a:t>
            </a:r>
            <a:endParaRPr sz="3600">
              <a:solidFill>
                <a:schemeClr val="dk1"/>
              </a:solidFill>
              <a:latin typeface="Arial"/>
              <a:ea typeface="Arial"/>
              <a:cs typeface="Arial"/>
              <a:sym typeface="Arial"/>
            </a:endParaRPr>
          </a:p>
        </p:txBody>
      </p:sp>
      <p:sp>
        <p:nvSpPr>
          <p:cNvPr id="355" name="Google Shape;355;p20"/>
          <p:cNvSpPr/>
          <p:nvPr/>
        </p:nvSpPr>
        <p:spPr>
          <a:xfrm>
            <a:off x="198409" y="951643"/>
            <a:ext cx="11723298"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The enemies are overtime, moves, and wishful thinking.</a:t>
            </a:r>
            <a:endParaRPr sz="3200">
              <a:solidFill>
                <a:schemeClr val="dk1"/>
              </a:solidFill>
              <a:latin typeface="Arial"/>
              <a:ea typeface="Arial"/>
              <a:cs typeface="Arial"/>
              <a:sym typeface="Arial"/>
            </a:endParaRPr>
          </a:p>
        </p:txBody>
      </p:sp>
      <p:sp>
        <p:nvSpPr>
          <p:cNvPr id="356" name="Google Shape;356;p20"/>
          <p:cNvSpPr/>
          <p:nvPr/>
        </p:nvSpPr>
        <p:spPr>
          <a:xfrm>
            <a:off x="198409" y="1754914"/>
            <a:ext cx="5166360" cy="1481944"/>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Schedule lock</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Scene clusters, actor availability, and location order must be finalized before production begins.</a:t>
            </a:r>
            <a:endParaRPr sz="2400">
              <a:solidFill>
                <a:schemeClr val="dk1"/>
              </a:solidFill>
              <a:latin typeface="Arial"/>
              <a:ea typeface="Arial"/>
              <a:cs typeface="Arial"/>
              <a:sym typeface="Arial"/>
            </a:endParaRPr>
          </a:p>
        </p:txBody>
      </p:sp>
      <p:sp>
        <p:nvSpPr>
          <p:cNvPr id="357" name="Google Shape;357;p20"/>
          <p:cNvSpPr/>
          <p:nvPr/>
        </p:nvSpPr>
        <p:spPr>
          <a:xfrm>
            <a:off x="6035040" y="1754914"/>
            <a:ext cx="5166360" cy="1112612"/>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Location discipline</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Each location should do more than </a:t>
            </a:r>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one story job wherever possible.</a:t>
            </a:r>
            <a:endParaRPr sz="2400">
              <a:solidFill>
                <a:schemeClr val="dk1"/>
              </a:solidFill>
              <a:latin typeface="Arial"/>
              <a:ea typeface="Arial"/>
              <a:cs typeface="Arial"/>
              <a:sym typeface="Arial"/>
            </a:endParaRPr>
          </a:p>
        </p:txBody>
      </p:sp>
      <p:sp>
        <p:nvSpPr>
          <p:cNvPr id="358" name="Google Shape;358;p20"/>
          <p:cNvSpPr/>
          <p:nvPr/>
        </p:nvSpPr>
        <p:spPr>
          <a:xfrm>
            <a:off x="198409" y="4036169"/>
            <a:ext cx="5166360" cy="1112612"/>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Local-first hiring</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Limit travel, hotel nights, company moves, and transportation burn.</a:t>
            </a:r>
            <a:endParaRPr sz="2400">
              <a:solidFill>
                <a:schemeClr val="dk1"/>
              </a:solidFill>
              <a:latin typeface="Arial"/>
              <a:ea typeface="Arial"/>
              <a:cs typeface="Arial"/>
              <a:sym typeface="Arial"/>
            </a:endParaRPr>
          </a:p>
        </p:txBody>
      </p:sp>
      <p:sp>
        <p:nvSpPr>
          <p:cNvPr id="359" name="Google Shape;359;p20"/>
          <p:cNvSpPr/>
          <p:nvPr/>
        </p:nvSpPr>
        <p:spPr>
          <a:xfrm>
            <a:off x="6060058" y="3429000"/>
            <a:ext cx="5166360" cy="1481944"/>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FEE599"/>
              </a:buClr>
              <a:buSzPts val="2400"/>
              <a:buFont typeface="Arial"/>
              <a:buNone/>
            </a:pPr>
            <a:r>
              <a:rPr b="1" lang="en-US" sz="2400">
                <a:solidFill>
                  <a:srgbClr val="FEE599"/>
                </a:solidFill>
                <a:latin typeface="Arial"/>
                <a:ea typeface="Arial"/>
                <a:cs typeface="Arial"/>
                <a:sym typeface="Arial"/>
              </a:rPr>
              <a:t>In-kind offsets</a:t>
            </a:r>
            <a:endParaRPr b="1" sz="2400">
              <a:solidFill>
                <a:srgbClr val="FEE599"/>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Ask partners, family, and friends for rooms, locations, legal, post, food, transport, and event support.</a:t>
            </a:r>
            <a:endParaRPr sz="2400">
              <a:solidFill>
                <a:schemeClr val="dk1"/>
              </a:solidFill>
              <a:latin typeface="Arial"/>
              <a:ea typeface="Arial"/>
              <a:cs typeface="Arial"/>
              <a:sym typeface="Arial"/>
            </a:endParaRPr>
          </a:p>
        </p:txBody>
      </p:sp>
      <p:sp>
        <p:nvSpPr>
          <p:cNvPr id="360" name="Google Shape;360;p20"/>
          <p:cNvSpPr/>
          <p:nvPr/>
        </p:nvSpPr>
        <p:spPr>
          <a:xfrm>
            <a:off x="198409" y="5472418"/>
            <a:ext cx="11028009" cy="619657"/>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F7EFD8"/>
              </a:buClr>
              <a:buSzPts val="2000"/>
              <a:buFont typeface="Arial"/>
              <a:buNone/>
            </a:pPr>
            <a:r>
              <a:rPr b="1" lang="en-US" sz="2000">
                <a:solidFill>
                  <a:srgbClr val="F7EFD8"/>
                </a:solidFill>
                <a:latin typeface="Arial"/>
                <a:ea typeface="Arial"/>
                <a:cs typeface="Arial"/>
                <a:sym typeface="Arial"/>
              </a:rPr>
              <a:t>Brutal truth: the $87K cap is realistic only if the production behaves like a clock, not a poetry reading with catering.</a:t>
            </a:r>
            <a:endParaRPr sz="2000">
              <a:solidFill>
                <a:schemeClr val="dk1"/>
              </a:solidFill>
              <a:latin typeface="Arial"/>
              <a:ea typeface="Arial"/>
              <a:cs typeface="Arial"/>
              <a:sym typeface="Arial"/>
            </a:endParaRPr>
          </a:p>
        </p:txBody>
      </p:sp>
      <p:cxnSp>
        <p:nvCxnSpPr>
          <p:cNvPr id="361" name="Google Shape;361;p20"/>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62" name="Google Shape;362;p20"/>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63" name="Google Shape;363;p20"/>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16</a:t>
            </a:r>
            <a:endParaRPr sz="16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368" name="Shape 368"/>
        <p:cNvGrpSpPr/>
        <p:nvPr/>
      </p:nvGrpSpPr>
      <p:grpSpPr>
        <a:xfrm>
          <a:off x="0" y="0"/>
          <a:ext cx="0" cy="0"/>
          <a:chOff x="0" y="0"/>
          <a:chExt cx="0" cy="0"/>
        </a:xfrm>
      </p:grpSpPr>
      <p:sp>
        <p:nvSpPr>
          <p:cNvPr id="369" name="Google Shape;369;p21"/>
          <p:cNvSpPr/>
          <p:nvPr/>
        </p:nvSpPr>
        <p:spPr>
          <a:xfrm>
            <a:off x="658368" y="219456"/>
            <a:ext cx="10908792" cy="51206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REVENUE + RECOUPMENT LOGIC</a:t>
            </a:r>
            <a:endParaRPr sz="3600">
              <a:solidFill>
                <a:schemeClr val="dk1"/>
              </a:solidFill>
              <a:latin typeface="Arial"/>
              <a:ea typeface="Arial"/>
              <a:cs typeface="Arial"/>
              <a:sym typeface="Arial"/>
            </a:endParaRPr>
          </a:p>
        </p:txBody>
      </p:sp>
      <p:sp>
        <p:nvSpPr>
          <p:cNvPr id="370" name="Google Shape;370;p21"/>
          <p:cNvSpPr/>
          <p:nvPr/>
        </p:nvSpPr>
        <p:spPr>
          <a:xfrm>
            <a:off x="658368" y="908822"/>
            <a:ext cx="10908792"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Reduce cash risk before chasing upside.</a:t>
            </a:r>
            <a:endParaRPr sz="3400">
              <a:solidFill>
                <a:schemeClr val="dk1"/>
              </a:solidFill>
              <a:latin typeface="Arial"/>
              <a:ea typeface="Arial"/>
              <a:cs typeface="Arial"/>
              <a:sym typeface="Arial"/>
            </a:endParaRPr>
          </a:p>
        </p:txBody>
      </p:sp>
      <p:sp>
        <p:nvSpPr>
          <p:cNvPr id="371" name="Google Shape;371;p21"/>
          <p:cNvSpPr/>
          <p:nvPr/>
        </p:nvSpPr>
        <p:spPr>
          <a:xfrm>
            <a:off x="713232" y="1691640"/>
            <a:ext cx="10853928" cy="739690"/>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The financial design combines investor capital, corporate underwriting, and in-kind offsets because the best dollar is the one that does not need to be spent twice.</a:t>
            </a:r>
            <a:endParaRPr sz="2400">
              <a:solidFill>
                <a:schemeClr val="dk1"/>
              </a:solidFill>
              <a:latin typeface="Arial"/>
              <a:ea typeface="Arial"/>
              <a:cs typeface="Arial"/>
              <a:sym typeface="Arial"/>
            </a:endParaRPr>
          </a:p>
        </p:txBody>
      </p:sp>
      <p:sp>
        <p:nvSpPr>
          <p:cNvPr id="372" name="Google Shape;372;p21"/>
          <p:cNvSpPr/>
          <p:nvPr/>
        </p:nvSpPr>
        <p:spPr>
          <a:xfrm>
            <a:off x="713232" y="2690928"/>
            <a:ext cx="5166360" cy="865878"/>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Festival and event screenings</a:t>
            </a:r>
            <a:endParaRPr sz="28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prestige, press, audience proof</a:t>
            </a:r>
            <a:endParaRPr sz="2800">
              <a:solidFill>
                <a:srgbClr val="FEE599"/>
              </a:solidFill>
              <a:latin typeface="Arial"/>
              <a:ea typeface="Arial"/>
              <a:cs typeface="Arial"/>
              <a:sym typeface="Arial"/>
            </a:endParaRPr>
          </a:p>
        </p:txBody>
      </p:sp>
      <p:sp>
        <p:nvSpPr>
          <p:cNvPr id="373" name="Google Shape;373;p21"/>
          <p:cNvSpPr/>
          <p:nvPr/>
        </p:nvSpPr>
        <p:spPr>
          <a:xfrm>
            <a:off x="6309360" y="2681981"/>
            <a:ext cx="5166360" cy="865878"/>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Educational licensing</a:t>
            </a:r>
            <a:endParaRPr sz="28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campus and civic learning value</a:t>
            </a:r>
            <a:endParaRPr sz="2800">
              <a:solidFill>
                <a:srgbClr val="FEE599"/>
              </a:solidFill>
              <a:latin typeface="Arial"/>
              <a:ea typeface="Arial"/>
              <a:cs typeface="Arial"/>
              <a:sym typeface="Arial"/>
            </a:endParaRPr>
          </a:p>
        </p:txBody>
      </p:sp>
      <p:sp>
        <p:nvSpPr>
          <p:cNvPr id="374" name="Google Shape;374;p21"/>
          <p:cNvSpPr/>
          <p:nvPr/>
        </p:nvSpPr>
        <p:spPr>
          <a:xfrm>
            <a:off x="717804" y="4150440"/>
            <a:ext cx="5166360" cy="1296765"/>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Corporate civic screenings</a:t>
            </a:r>
            <a:endParaRPr sz="28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800"/>
              <a:buFont typeface="Arial"/>
              <a:buNone/>
            </a:pPr>
            <a:r>
              <a:rPr lang="en-US" sz="2800">
                <a:solidFill>
                  <a:srgbClr val="FEE599"/>
                </a:solidFill>
                <a:latin typeface="Arial"/>
                <a:ea typeface="Arial"/>
                <a:cs typeface="Arial"/>
                <a:sym typeface="Arial"/>
              </a:rPr>
              <a:t>sponsored dialogue and leadership events</a:t>
            </a:r>
            <a:endParaRPr sz="2800">
              <a:solidFill>
                <a:srgbClr val="FEE599"/>
              </a:solidFill>
              <a:latin typeface="Arial"/>
              <a:ea typeface="Arial"/>
              <a:cs typeface="Arial"/>
              <a:sym typeface="Arial"/>
            </a:endParaRPr>
          </a:p>
        </p:txBody>
      </p:sp>
      <p:sp>
        <p:nvSpPr>
          <p:cNvPr id="375" name="Google Shape;375;p21"/>
          <p:cNvSpPr/>
          <p:nvPr/>
        </p:nvSpPr>
        <p:spPr>
          <a:xfrm>
            <a:off x="6341364" y="4150440"/>
            <a:ext cx="5166360" cy="742767"/>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025" lIns="2025" spcFirstLastPara="1" rIns="2025" wrap="square" tIns="2025">
            <a:spAutoFit/>
          </a:bodyPr>
          <a:lstStyle/>
          <a:p>
            <a:pPr indent="0" lvl="0" marL="0" marR="0" rtl="0" algn="l">
              <a:spcBef>
                <a:spcPts val="0"/>
              </a:spcBef>
              <a:spcAft>
                <a:spcPts val="0"/>
              </a:spcAft>
              <a:buClr>
                <a:srgbClr val="FEE599"/>
              </a:buClr>
              <a:buSzPts val="2400"/>
              <a:buFont typeface="Arial"/>
              <a:buNone/>
            </a:pPr>
            <a:r>
              <a:rPr lang="en-US" sz="2400">
                <a:solidFill>
                  <a:srgbClr val="FEE599"/>
                </a:solidFill>
                <a:latin typeface="Arial"/>
                <a:ea typeface="Arial"/>
                <a:cs typeface="Arial"/>
                <a:sym typeface="Arial"/>
              </a:rPr>
              <a:t>Digital and broadcast sales</a:t>
            </a:r>
            <a:endParaRPr sz="24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400"/>
              <a:buFont typeface="Arial"/>
              <a:buNone/>
            </a:pPr>
            <a:r>
              <a:rPr lang="en-US" sz="2400">
                <a:solidFill>
                  <a:srgbClr val="FEE599"/>
                </a:solidFill>
                <a:latin typeface="Arial"/>
                <a:ea typeface="Arial"/>
                <a:cs typeface="Arial"/>
                <a:sym typeface="Arial"/>
              </a:rPr>
              <a:t>TVOD, AVOD, SVOD, TV where viable</a:t>
            </a:r>
            <a:endParaRPr sz="2400">
              <a:solidFill>
                <a:srgbClr val="FEE599"/>
              </a:solidFill>
              <a:latin typeface="Arial"/>
              <a:ea typeface="Arial"/>
              <a:cs typeface="Arial"/>
              <a:sym typeface="Arial"/>
            </a:endParaRPr>
          </a:p>
        </p:txBody>
      </p:sp>
      <p:sp>
        <p:nvSpPr>
          <p:cNvPr id="376" name="Google Shape;376;p21"/>
          <p:cNvSpPr/>
          <p:nvPr/>
        </p:nvSpPr>
        <p:spPr>
          <a:xfrm>
            <a:off x="717804" y="5594269"/>
            <a:ext cx="10789920" cy="678134"/>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Planning model only. No revenue, return, distribution, sponsor placement, or recoupment result is guaranteed. Final terms require counsel and producer review.</a:t>
            </a:r>
            <a:endParaRPr sz="2200">
              <a:solidFill>
                <a:schemeClr val="lt1"/>
              </a:solidFill>
              <a:latin typeface="Arial"/>
              <a:ea typeface="Arial"/>
              <a:cs typeface="Arial"/>
              <a:sym typeface="Arial"/>
            </a:endParaRPr>
          </a:p>
        </p:txBody>
      </p:sp>
      <p:cxnSp>
        <p:nvCxnSpPr>
          <p:cNvPr id="377" name="Google Shape;377;p21"/>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78" name="Google Shape;378;p21"/>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79" name="Google Shape;379;p21"/>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17</a:t>
            </a:r>
            <a:endParaRPr sz="16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384" name="Shape 384"/>
        <p:cNvGrpSpPr/>
        <p:nvPr/>
      </p:nvGrpSpPr>
      <p:grpSpPr>
        <a:xfrm>
          <a:off x="0" y="0"/>
          <a:ext cx="0" cy="0"/>
          <a:chOff x="0" y="0"/>
          <a:chExt cx="0" cy="0"/>
        </a:xfrm>
      </p:grpSpPr>
      <p:pic>
        <p:nvPicPr>
          <p:cNvPr descr="Audience and panel discussion setting, representing civic conversation after the film." id="385" name="Google Shape;385;p22"/>
          <p:cNvPicPr preferRelativeResize="0"/>
          <p:nvPr/>
        </p:nvPicPr>
        <p:blipFill rotWithShape="1">
          <a:blip r:embed="rId3">
            <a:alphaModFix/>
          </a:blip>
          <a:srcRect b="0" l="0" r="3" t="0"/>
          <a:stretch/>
        </p:blipFill>
        <p:spPr>
          <a:xfrm>
            <a:off x="0" y="0"/>
            <a:ext cx="12191695" cy="6858000"/>
          </a:xfrm>
          <a:prstGeom prst="rect">
            <a:avLst/>
          </a:prstGeom>
          <a:noFill/>
          <a:ln>
            <a:noFill/>
          </a:ln>
        </p:spPr>
      </p:pic>
      <p:sp>
        <p:nvSpPr>
          <p:cNvPr id="386" name="Google Shape;386;p22"/>
          <p:cNvSpPr/>
          <p:nvPr/>
        </p:nvSpPr>
        <p:spPr>
          <a:xfrm>
            <a:off x="305" y="-17253"/>
            <a:ext cx="12191695" cy="6858000"/>
          </a:xfrm>
          <a:prstGeom prst="rect">
            <a:avLst/>
          </a:prstGeom>
          <a:solidFill>
            <a:srgbClr val="020705">
              <a:alpha val="43921"/>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E3D5B7"/>
                </a:solidFill>
                <a:latin typeface="Arial"/>
                <a:ea typeface="Arial"/>
                <a:cs typeface="Arial"/>
                <a:sym typeface="Arial"/>
              </a:rPr>
              <a:t>THE FREEMANS' OATH                   </a:t>
            </a:r>
            <a:endParaRPr sz="3600">
              <a:solidFill>
                <a:schemeClr val="dk1"/>
              </a:solidFill>
              <a:latin typeface="Arial"/>
              <a:ea typeface="Arial"/>
              <a:cs typeface="Arial"/>
              <a:sym typeface="Arial"/>
            </a:endParaRPr>
          </a:p>
        </p:txBody>
      </p:sp>
      <p:sp>
        <p:nvSpPr>
          <p:cNvPr id="387" name="Google Shape;387;p22"/>
          <p:cNvSpPr/>
          <p:nvPr/>
        </p:nvSpPr>
        <p:spPr>
          <a:xfrm>
            <a:off x="150706" y="604542"/>
            <a:ext cx="5715000" cy="5531355"/>
          </a:xfrm>
          <a:prstGeom prst="rect">
            <a:avLst/>
          </a:prstGeom>
          <a:solidFill>
            <a:srgbClr val="020705">
              <a:alpha val="94901"/>
            </a:srgbClr>
          </a:solidFill>
          <a:ln cap="flat" cmpd="sng" w="10150">
            <a:solidFill>
              <a:srgbClr val="A9873A">
                <a:alpha val="70196"/>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22"/>
          <p:cNvSpPr/>
          <p:nvPr/>
        </p:nvSpPr>
        <p:spPr>
          <a:xfrm>
            <a:off x="211742" y="722103"/>
            <a:ext cx="5538894" cy="86177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2800"/>
              <a:buFont typeface="Georgia"/>
              <a:buNone/>
            </a:pPr>
            <a:r>
              <a:rPr b="1" lang="en-US" sz="2800">
                <a:solidFill>
                  <a:srgbClr val="F7EFD8"/>
                </a:solidFill>
                <a:latin typeface="Georgia"/>
                <a:ea typeface="Georgia"/>
                <a:cs typeface="Georgia"/>
                <a:sym typeface="Georgia"/>
              </a:rPr>
              <a:t>Raise the money.</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Georgia"/>
              <a:buNone/>
            </a:pPr>
            <a:r>
              <a:rPr b="1" lang="en-US" sz="2800">
                <a:solidFill>
                  <a:srgbClr val="F7EFD8"/>
                </a:solidFill>
                <a:latin typeface="Georgia"/>
                <a:ea typeface="Georgia"/>
                <a:cs typeface="Georgia"/>
                <a:sym typeface="Georgia"/>
              </a:rPr>
              <a:t>Make the oath public.</a:t>
            </a:r>
            <a:endParaRPr sz="2800">
              <a:solidFill>
                <a:schemeClr val="dk1"/>
              </a:solidFill>
              <a:latin typeface="Arial"/>
              <a:ea typeface="Arial"/>
              <a:cs typeface="Arial"/>
              <a:sym typeface="Arial"/>
            </a:endParaRPr>
          </a:p>
        </p:txBody>
      </p:sp>
      <p:sp>
        <p:nvSpPr>
          <p:cNvPr id="389" name="Google Shape;389;p22"/>
          <p:cNvSpPr/>
          <p:nvPr/>
        </p:nvSpPr>
        <p:spPr>
          <a:xfrm>
            <a:off x="150706" y="1709679"/>
            <a:ext cx="5538894" cy="430989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Seeking cooperate partnership:</a:t>
            </a:r>
            <a:endParaRPr/>
          </a:p>
          <a:p>
            <a:pPr indent="0" lvl="0" marL="0" marR="0" rtl="0" algn="l">
              <a:spcBef>
                <a:spcPts val="0"/>
              </a:spcBef>
              <a:spcAft>
                <a:spcPts val="0"/>
              </a:spcAft>
              <a:buClr>
                <a:schemeClr val="dk1"/>
              </a:buClr>
              <a:buSzPts val="2000"/>
              <a:buFont typeface="Arial"/>
              <a:buNone/>
            </a:pPr>
            <a:r>
              <a:t/>
            </a:r>
            <a:endParaRPr sz="2000">
              <a:solidFill>
                <a:srgbClr val="E3D5B7"/>
              </a:solidFill>
              <a:latin typeface="Arial"/>
              <a:ea typeface="Arial"/>
              <a:cs typeface="Arial"/>
              <a:sym typeface="Arial"/>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Current outreach includes:</a:t>
            </a:r>
            <a:endParaRPr/>
          </a:p>
          <a:p>
            <a:pPr indent="0" lvl="0" marL="0" marR="0" rtl="0" algn="l">
              <a:spcBef>
                <a:spcPts val="0"/>
              </a:spcBef>
              <a:spcAft>
                <a:spcPts val="0"/>
              </a:spcAft>
              <a:buClr>
                <a:schemeClr val="dk1"/>
              </a:buClr>
              <a:buSzPts val="2000"/>
              <a:buFont typeface="Arial"/>
              <a:buNone/>
            </a:pPr>
            <a:r>
              <a:t/>
            </a:r>
            <a:endParaRPr sz="2000">
              <a:solidFill>
                <a:srgbClr val="E3D5B7"/>
              </a:solidFill>
              <a:latin typeface="Arial"/>
              <a:ea typeface="Arial"/>
              <a:cs typeface="Arial"/>
              <a:sym typeface="Arial"/>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Dell Technologies</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Taco Bell</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White Castle</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Wendy's</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Planters </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Evian</a:t>
            </a:r>
            <a:endParaRPr/>
          </a:p>
          <a:p>
            <a:pPr indent="-342900" lvl="0" marL="342900" marR="0" rtl="0" algn="l">
              <a:spcBef>
                <a:spcPts val="0"/>
              </a:spcBef>
              <a:spcAft>
                <a:spcPts val="0"/>
              </a:spcAft>
              <a:buClr>
                <a:srgbClr val="E3D5B7"/>
              </a:buClr>
              <a:buSzPts val="2000"/>
              <a:buFont typeface="Arial"/>
              <a:buAutoNum type="arabicPeriod"/>
            </a:pPr>
            <a:r>
              <a:rPr lang="en-US" sz="2000">
                <a:solidFill>
                  <a:srgbClr val="E3D5B7"/>
                </a:solidFill>
                <a:latin typeface="Arial"/>
                <a:ea typeface="Arial"/>
                <a:cs typeface="Arial"/>
                <a:sym typeface="Arial"/>
              </a:rPr>
              <a:t>Poland Springs</a:t>
            </a:r>
            <a:endParaRPr/>
          </a:p>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8. And other anchor investor(s), corporate partners, producing partners, in-kind underwriters, and impact-tour sponsors.</a:t>
            </a:r>
            <a:endParaRPr sz="2000">
              <a:solidFill>
                <a:schemeClr val="dk1"/>
              </a:solidFill>
              <a:latin typeface="Arial"/>
              <a:ea typeface="Arial"/>
              <a:cs typeface="Arial"/>
              <a:sym typeface="Arial"/>
            </a:endParaRPr>
          </a:p>
        </p:txBody>
      </p:sp>
      <p:sp>
        <p:nvSpPr>
          <p:cNvPr id="390" name="Google Shape;390;p22"/>
          <p:cNvSpPr/>
          <p:nvPr/>
        </p:nvSpPr>
        <p:spPr>
          <a:xfrm>
            <a:off x="6095847" y="777240"/>
            <a:ext cx="5825220" cy="4744889"/>
          </a:xfrm>
          <a:prstGeom prst="rect">
            <a:avLst/>
          </a:prstGeom>
          <a:solidFill>
            <a:srgbClr val="441215"/>
          </a:solidFill>
          <a:ln cap="flat" cmpd="sng" w="10150">
            <a:solidFill>
              <a:srgbClr val="7A2528">
                <a:alpha val="90196"/>
              </a:srgbClr>
            </a:solidFill>
            <a:prstDash val="solid"/>
            <a:round/>
            <a:headEnd len="sm" w="sm" type="none"/>
            <a:tailEnd len="sm" w="sm" type="none"/>
          </a:ln>
          <a:effectLst>
            <a:outerShdw blurRad="25400" rotWithShape="0" algn="bl" dir="2700000" dist="13970">
              <a:srgbClr val="000000">
                <a:alpha val="25098"/>
              </a:srgbClr>
            </a:outerShdw>
          </a:effectLst>
        </p:spPr>
        <p:txBody>
          <a:bodyPr anchorCtr="0" anchor="t" bIns="2525" lIns="2525" spcFirstLastPara="1" rIns="2525" wrap="square" tIns="2525">
            <a:spAutoFit/>
          </a:bodyPr>
          <a:lstStyle/>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Next steps</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 Confirm the $87K cap as the investor ask</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 Lock SAG and line-producer assumptions</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 Build partner packet around in-kind offsets</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 Schedule private screening or table read</a:t>
            </a:r>
            <a:endParaRPr sz="28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2800"/>
              <a:buFont typeface="Arial"/>
              <a:buNone/>
            </a:pPr>
            <a:r>
              <a:rPr lang="en-US" sz="2800">
                <a:solidFill>
                  <a:srgbClr val="F7EFD8"/>
                </a:solidFill>
                <a:latin typeface="Arial"/>
                <a:ea typeface="Arial"/>
                <a:cs typeface="Arial"/>
                <a:sym typeface="Arial"/>
              </a:rPr>
              <a:t>- Move from conversation to commitment</a:t>
            </a:r>
            <a:endParaRPr sz="2800">
              <a:solidFill>
                <a:schemeClr val="dk1"/>
              </a:solidFill>
              <a:latin typeface="Arial"/>
              <a:ea typeface="Arial"/>
              <a:cs typeface="Arial"/>
              <a:sym typeface="Arial"/>
            </a:endParaRPr>
          </a:p>
        </p:txBody>
      </p:sp>
      <p:sp>
        <p:nvSpPr>
          <p:cNvPr id="391" name="Google Shape;391;p22"/>
          <p:cNvSpPr/>
          <p:nvPr/>
        </p:nvSpPr>
        <p:spPr>
          <a:xfrm>
            <a:off x="6095847" y="5541265"/>
            <a:ext cx="5825220" cy="616579"/>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0BF62"/>
              </a:buClr>
              <a:buSzPts val="4000"/>
              <a:buFont typeface="Arial"/>
              <a:buNone/>
            </a:pPr>
            <a:r>
              <a:rPr b="1" lang="en-US" sz="4000">
                <a:solidFill>
                  <a:srgbClr val="E0BF62"/>
                </a:solidFill>
                <a:latin typeface="Arial"/>
                <a:ea typeface="Arial"/>
                <a:cs typeface="Arial"/>
                <a:sym typeface="Arial"/>
              </a:rPr>
              <a:t>Power needs witnesses.</a:t>
            </a:r>
            <a:endParaRPr sz="4000">
              <a:solidFill>
                <a:schemeClr val="dk1"/>
              </a:solidFill>
              <a:latin typeface="Arial"/>
              <a:ea typeface="Arial"/>
              <a:cs typeface="Arial"/>
              <a:sym typeface="Arial"/>
            </a:endParaRPr>
          </a:p>
        </p:txBody>
      </p:sp>
      <p:cxnSp>
        <p:nvCxnSpPr>
          <p:cNvPr id="392" name="Google Shape;392;p22"/>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393" name="Google Shape;393;p22"/>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394" name="Google Shape;394;p22"/>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18</a:t>
            </a:r>
            <a:endParaRPr sz="1600">
              <a:solidFill>
                <a:schemeClr val="dk1"/>
              </a:solidFill>
              <a:latin typeface="Arial"/>
              <a:ea typeface="Arial"/>
              <a:cs typeface="Arial"/>
              <a:sym typeface="Arial"/>
            </a:endParaRPr>
          </a:p>
        </p:txBody>
      </p:sp>
      <p:pic>
        <p:nvPicPr>
          <p:cNvPr id="395" name="Google Shape;395;p22"/>
          <p:cNvPicPr preferRelativeResize="0"/>
          <p:nvPr/>
        </p:nvPicPr>
        <p:blipFill rotWithShape="1">
          <a:blip r:embed="rId4">
            <a:alphaModFix/>
          </a:blip>
          <a:srcRect b="0" l="0" r="0" t="0"/>
          <a:stretch/>
        </p:blipFill>
        <p:spPr>
          <a:xfrm>
            <a:off x="5865706" y="64919"/>
            <a:ext cx="2277630" cy="6931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00" name="Shape 400"/>
        <p:cNvGrpSpPr/>
        <p:nvPr/>
      </p:nvGrpSpPr>
      <p:grpSpPr>
        <a:xfrm>
          <a:off x="0" y="0"/>
          <a:ext cx="0" cy="0"/>
          <a:chOff x="0" y="0"/>
          <a:chExt cx="0" cy="0"/>
        </a:xfrm>
      </p:grpSpPr>
      <p:sp>
        <p:nvSpPr>
          <p:cNvPr id="401" name="Google Shape;401;p23"/>
          <p:cNvSpPr/>
          <p:nvPr/>
        </p:nvSpPr>
        <p:spPr>
          <a:xfrm>
            <a:off x="366099" y="182540"/>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600">
                <a:solidFill>
                  <a:srgbClr val="E0BF62"/>
                </a:solidFill>
                <a:latin typeface="Arial"/>
                <a:ea typeface="Arial"/>
                <a:cs typeface="Arial"/>
                <a:sym typeface="Arial"/>
              </a:rPr>
              <a:t>THE FREEMANS' OATH</a:t>
            </a:r>
            <a:endParaRPr/>
          </a:p>
        </p:txBody>
      </p:sp>
      <p:sp>
        <p:nvSpPr>
          <p:cNvPr id="402" name="Google Shape;402;p23"/>
          <p:cNvSpPr/>
          <p:nvPr/>
        </p:nvSpPr>
        <p:spPr>
          <a:xfrm>
            <a:off x="366098" y="758613"/>
            <a:ext cx="4671203" cy="4682820"/>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Financial assumptions</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$87,000 ceiling</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11-day shoot</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11 contractual SAG actors </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12 crew at $150/day</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equipment $4,000</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costumes/HMU $5,000 </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transportation $3,000 </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locations $3,555</a:t>
            </a:r>
            <a:endParaRPr/>
          </a:p>
          <a:p>
            <a:pPr indent="-285750" lvl="0" marL="285750" marR="0" rtl="0" algn="l">
              <a:spcBef>
                <a:spcPts val="0"/>
              </a:spcBef>
              <a:spcAft>
                <a:spcPts val="0"/>
              </a:spcAft>
              <a:buClr>
                <a:srgbClr val="E3D5B7"/>
              </a:buClr>
              <a:buSzPts val="2800"/>
              <a:buFont typeface="Noto Sans Symbols"/>
              <a:buChar char="✔"/>
            </a:pPr>
            <a:r>
              <a:rPr lang="en-US" sz="2800">
                <a:solidFill>
                  <a:srgbClr val="E3D5B7"/>
                </a:solidFill>
                <a:latin typeface="Arial"/>
                <a:ea typeface="Arial"/>
                <a:cs typeface="Arial"/>
                <a:sym typeface="Arial"/>
              </a:rPr>
              <a:t>3 hotel rooms</a:t>
            </a:r>
            <a:endParaRPr sz="2800">
              <a:solidFill>
                <a:schemeClr val="dk1"/>
              </a:solidFill>
              <a:latin typeface="Arial"/>
              <a:ea typeface="Arial"/>
              <a:cs typeface="Arial"/>
              <a:sym typeface="Arial"/>
            </a:endParaRPr>
          </a:p>
        </p:txBody>
      </p:sp>
      <p:sp>
        <p:nvSpPr>
          <p:cNvPr id="403" name="Google Shape;403;p23"/>
          <p:cNvSpPr/>
          <p:nvPr/>
        </p:nvSpPr>
        <p:spPr>
          <a:xfrm>
            <a:off x="5888966" y="758613"/>
            <a:ext cx="5290868" cy="5421484"/>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F7EFD8"/>
              </a:buClr>
              <a:buSzPts val="3600"/>
              <a:buFont typeface="Arial"/>
              <a:buNone/>
            </a:pPr>
            <a:r>
              <a:rPr lang="en-US" sz="3600">
                <a:solidFill>
                  <a:srgbClr val="F7EFD8"/>
                </a:solidFill>
                <a:latin typeface="Arial"/>
                <a:ea typeface="Arial"/>
                <a:cs typeface="Arial"/>
                <a:sym typeface="Arial"/>
              </a:rPr>
              <a:t>Producer review required</a:t>
            </a:r>
            <a:endParaRPr/>
          </a:p>
          <a:p>
            <a:pPr indent="0" lvl="0" marL="0" marR="0" rtl="0" algn="l">
              <a:spcBef>
                <a:spcPts val="0"/>
              </a:spcBef>
              <a:spcAft>
                <a:spcPts val="0"/>
              </a:spcAft>
              <a:buClr>
                <a:schemeClr val="dk1"/>
              </a:buClr>
              <a:buSzPts val="2400"/>
              <a:buFont typeface="Arial"/>
              <a:buNone/>
            </a:pPr>
            <a:r>
              <a:t/>
            </a:r>
            <a:endParaRPr sz="2400">
              <a:solidFill>
                <a:srgbClr val="F7EFD8"/>
              </a:solidFill>
              <a:latin typeface="Arial"/>
              <a:ea typeface="Arial"/>
              <a:cs typeface="Arial"/>
              <a:sym typeface="Arial"/>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SAG-AFTRA route</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Fringes</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Pension/health</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Insurance</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Permits</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Securities compliance</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Sponsor benefits</a:t>
            </a:r>
            <a:endParaRPr/>
          </a:p>
          <a:p>
            <a:pPr indent="-457200" lvl="0" marL="457200" marR="0" rtl="0" algn="l">
              <a:spcBef>
                <a:spcPts val="0"/>
              </a:spcBef>
              <a:spcAft>
                <a:spcPts val="0"/>
              </a:spcAft>
              <a:buClr>
                <a:srgbClr val="F7EFD8"/>
              </a:buClr>
              <a:buSzPts val="2800"/>
              <a:buFont typeface="Arial"/>
              <a:buChar char="•"/>
            </a:pPr>
            <a:r>
              <a:rPr lang="en-US" sz="2800">
                <a:solidFill>
                  <a:srgbClr val="F7EFD8"/>
                </a:solidFill>
                <a:latin typeface="Arial"/>
                <a:ea typeface="Arial"/>
                <a:cs typeface="Arial"/>
                <a:sym typeface="Arial"/>
              </a:rPr>
              <a:t>Recoupment terms require professional review.</a:t>
            </a:r>
            <a:endParaRPr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cxnSp>
        <p:nvCxnSpPr>
          <p:cNvPr id="404" name="Google Shape;404;p23"/>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05" name="Google Shape;405;p23"/>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06" name="Google Shape;406;p23"/>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19</a:t>
            </a:r>
            <a:endParaRPr sz="16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11" name="Shape 411"/>
        <p:cNvGrpSpPr/>
        <p:nvPr/>
      </p:nvGrpSpPr>
      <p:grpSpPr>
        <a:xfrm>
          <a:off x="0" y="0"/>
          <a:ext cx="0" cy="0"/>
          <a:chOff x="0" y="0"/>
          <a:chExt cx="0" cy="0"/>
        </a:xfrm>
      </p:grpSpPr>
      <p:sp>
        <p:nvSpPr>
          <p:cNvPr id="412" name="Google Shape;412;p24"/>
          <p:cNvSpPr/>
          <p:nvPr/>
        </p:nvSpPr>
        <p:spPr>
          <a:xfrm>
            <a:off x="366099" y="182540"/>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600">
                <a:solidFill>
                  <a:srgbClr val="E0BF62"/>
                </a:solidFill>
                <a:latin typeface="Arial"/>
                <a:ea typeface="Arial"/>
                <a:cs typeface="Arial"/>
                <a:sym typeface="Arial"/>
              </a:rPr>
              <a:t>THE FREEMANS' OATH</a:t>
            </a:r>
            <a:endParaRPr/>
          </a:p>
        </p:txBody>
      </p:sp>
      <p:sp>
        <p:nvSpPr>
          <p:cNvPr id="413" name="Google Shape;413;p24"/>
          <p:cNvSpPr/>
          <p:nvPr/>
        </p:nvSpPr>
        <p:spPr>
          <a:xfrm>
            <a:off x="220777" y="857689"/>
            <a:ext cx="11803583" cy="5544595"/>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None/>
            </a:pPr>
            <a:r>
              <a:rPr b="1" lang="en-US" sz="3200">
                <a:solidFill>
                  <a:srgbClr val="F7EFD8"/>
                </a:solidFill>
                <a:latin typeface="Georgia"/>
                <a:ea typeface="Georgia"/>
                <a:cs typeface="Georgia"/>
                <a:sym typeface="Georgia"/>
              </a:rPr>
              <a:t>THE</a:t>
            </a:r>
            <a:r>
              <a:rPr lang="en-US" sz="3200">
                <a:solidFill>
                  <a:schemeClr val="dk1"/>
                </a:solidFill>
                <a:latin typeface="Arial"/>
                <a:ea typeface="Arial"/>
                <a:cs typeface="Arial"/>
                <a:sym typeface="Arial"/>
              </a:rPr>
              <a:t> </a:t>
            </a:r>
            <a:r>
              <a:rPr b="1" lang="en-US" sz="3200">
                <a:solidFill>
                  <a:srgbClr val="F7EFD8"/>
                </a:solidFill>
                <a:latin typeface="Georgia"/>
                <a:ea typeface="Georgia"/>
                <a:cs typeface="Georgia"/>
                <a:sym typeface="Georgia"/>
              </a:rPr>
              <a:t>FREEMANS’</a:t>
            </a:r>
            <a:r>
              <a:rPr lang="en-US" sz="3200">
                <a:solidFill>
                  <a:schemeClr val="dk1"/>
                </a:solidFill>
                <a:latin typeface="Arial"/>
                <a:ea typeface="Arial"/>
                <a:cs typeface="Arial"/>
                <a:sym typeface="Arial"/>
              </a:rPr>
              <a:t> </a:t>
            </a:r>
            <a:r>
              <a:rPr b="1" lang="en-US" sz="3200">
                <a:solidFill>
                  <a:srgbClr val="FFF2CC"/>
                </a:solidFill>
                <a:latin typeface="Georgia"/>
                <a:ea typeface="Georgia"/>
                <a:cs typeface="Georgia"/>
                <a:sym typeface="Georgia"/>
              </a:rPr>
              <a:t>OATH</a:t>
            </a:r>
            <a:r>
              <a:rPr b="1" lang="en-US" sz="3200">
                <a:solidFill>
                  <a:schemeClr val="lt1"/>
                </a:solidFill>
                <a:latin typeface="Georgia"/>
                <a:ea typeface="Georgia"/>
                <a:cs typeface="Georgia"/>
                <a:sym typeface="Georgia"/>
              </a:rPr>
              <a:t> – </a:t>
            </a:r>
            <a:endParaRPr/>
          </a:p>
          <a:p>
            <a:pPr indent="0" lvl="0" marL="0" marR="0" rtl="0" algn="l">
              <a:spcBef>
                <a:spcPts val="0"/>
              </a:spcBef>
              <a:spcAft>
                <a:spcPts val="0"/>
              </a:spcAft>
              <a:buNone/>
            </a:pPr>
            <a:r>
              <a:rPr lang="en-US" sz="3200">
                <a:solidFill>
                  <a:schemeClr val="lt1"/>
                </a:solidFill>
                <a:latin typeface="Georgia"/>
                <a:ea typeface="Georgia"/>
                <a:cs typeface="Georgia"/>
                <a:sym typeface="Georgia"/>
              </a:rPr>
              <a:t>Feature Film</a:t>
            </a:r>
            <a:endParaRPr/>
          </a:p>
          <a:p>
            <a:pPr indent="0" lvl="0" marL="0" marR="0" rtl="0" algn="l">
              <a:spcBef>
                <a:spcPts val="0"/>
              </a:spcBef>
              <a:spcAft>
                <a:spcPts val="0"/>
              </a:spcAft>
              <a:buNone/>
            </a:pPr>
            <a:r>
              <a:t/>
            </a:r>
            <a:endParaRPr b="1" sz="3200">
              <a:solidFill>
                <a:schemeClr val="lt1"/>
              </a:solidFill>
              <a:latin typeface="Georgia"/>
              <a:ea typeface="Georgia"/>
              <a:cs typeface="Georgia"/>
              <a:sym typeface="Georgia"/>
            </a:endParaRPr>
          </a:p>
          <a:p>
            <a:pPr indent="0" lvl="0" marL="0" marR="0" rtl="0" algn="l">
              <a:spcBef>
                <a:spcPts val="0"/>
              </a:spcBef>
              <a:spcAft>
                <a:spcPts val="0"/>
              </a:spcAft>
              <a:buNone/>
            </a:pPr>
            <a:r>
              <a:rPr lang="en-US" sz="2400">
                <a:solidFill>
                  <a:schemeClr val="lt1"/>
                </a:solidFill>
                <a:latin typeface="Georgia"/>
                <a:ea typeface="Georgia"/>
                <a:cs typeface="Georgia"/>
                <a:sym typeface="Georgia"/>
              </a:rPr>
              <a:t>I would welcome the opportunity to </a:t>
            </a:r>
            <a:endParaRPr/>
          </a:p>
          <a:p>
            <a:pPr indent="0" lvl="0" marL="0" marR="0" rtl="0" algn="l">
              <a:spcBef>
                <a:spcPts val="0"/>
              </a:spcBef>
              <a:spcAft>
                <a:spcPts val="0"/>
              </a:spcAft>
              <a:buNone/>
            </a:pPr>
            <a:r>
              <a:rPr lang="en-US" sz="2400">
                <a:solidFill>
                  <a:schemeClr val="lt1"/>
                </a:solidFill>
                <a:latin typeface="Georgia"/>
                <a:ea typeface="Georgia"/>
                <a:cs typeface="Georgia"/>
                <a:sym typeface="Georgia"/>
              </a:rPr>
              <a:t>discuss how you might join us as a </a:t>
            </a:r>
            <a:endParaRPr/>
          </a:p>
          <a:p>
            <a:pPr indent="0" lvl="0" marL="0" marR="0" rtl="0" algn="l">
              <a:spcBef>
                <a:spcPts val="0"/>
              </a:spcBef>
              <a:spcAft>
                <a:spcPts val="0"/>
              </a:spcAft>
              <a:buNone/>
            </a:pPr>
            <a:r>
              <a:rPr lang="en-US" sz="2400">
                <a:solidFill>
                  <a:schemeClr val="lt1"/>
                </a:solidFill>
                <a:latin typeface="Georgia"/>
                <a:ea typeface="Georgia"/>
                <a:cs typeface="Georgia"/>
                <a:sym typeface="Georgia"/>
              </a:rPr>
              <a:t>producing partner and help bring </a:t>
            </a:r>
            <a:endParaRPr/>
          </a:p>
          <a:p>
            <a:pPr indent="0" lvl="0" marL="0" marR="0" rtl="0" algn="l">
              <a:spcBef>
                <a:spcPts val="0"/>
              </a:spcBef>
              <a:spcAft>
                <a:spcPts val="0"/>
              </a:spcAft>
              <a:buNone/>
            </a:pPr>
            <a:r>
              <a:rPr lang="en-US" sz="2400">
                <a:solidFill>
                  <a:srgbClr val="FEE599"/>
                </a:solidFill>
                <a:latin typeface="Georgia"/>
                <a:ea typeface="Georgia"/>
                <a:cs typeface="Georgia"/>
                <a:sym typeface="Georgia"/>
              </a:rPr>
              <a:t>THE FREEMANS’ OATH </a:t>
            </a:r>
            <a:r>
              <a:rPr lang="en-US" sz="2400">
                <a:solidFill>
                  <a:schemeClr val="lt1"/>
                </a:solidFill>
                <a:latin typeface="Georgia"/>
                <a:ea typeface="Georgia"/>
                <a:cs typeface="Georgia"/>
                <a:sym typeface="Georgia"/>
              </a:rPr>
              <a:t>to the screen. </a:t>
            </a:r>
            <a:endParaRPr/>
          </a:p>
          <a:p>
            <a:pPr indent="0" lvl="0" marL="0" marR="0" rtl="0" algn="l">
              <a:spcBef>
                <a:spcPts val="0"/>
              </a:spcBef>
              <a:spcAft>
                <a:spcPts val="0"/>
              </a:spcAft>
              <a:buNone/>
            </a:pPr>
            <a:r>
              <a:t/>
            </a:r>
            <a:endParaRPr b="1" sz="2400">
              <a:solidFill>
                <a:schemeClr val="lt1"/>
              </a:solidFill>
              <a:latin typeface="Georgia"/>
              <a:ea typeface="Georgia"/>
              <a:cs typeface="Georgia"/>
              <a:sym typeface="Georgia"/>
            </a:endParaRPr>
          </a:p>
          <a:p>
            <a:pPr indent="0" lvl="0" marL="0" marR="0" rtl="0" algn="l">
              <a:spcBef>
                <a:spcPts val="0"/>
              </a:spcBef>
              <a:spcAft>
                <a:spcPts val="0"/>
              </a:spcAft>
              <a:buNone/>
            </a:pPr>
            <a:r>
              <a:rPr lang="en-US" sz="2400">
                <a:solidFill>
                  <a:schemeClr val="lt1"/>
                </a:solidFill>
                <a:latin typeface="Georgia"/>
                <a:ea typeface="Georgia"/>
                <a:cs typeface="Georgia"/>
                <a:sym typeface="Georgia"/>
              </a:rPr>
              <a:t>Contact me for budget breakdown and script.</a:t>
            </a:r>
            <a:endParaRPr/>
          </a:p>
          <a:p>
            <a:pPr indent="0" lvl="0" marL="0" marR="0" rtl="0" algn="l">
              <a:spcBef>
                <a:spcPts val="0"/>
              </a:spcBef>
              <a:spcAft>
                <a:spcPts val="0"/>
              </a:spcAft>
              <a:buNone/>
            </a:pPr>
            <a:r>
              <a:t/>
            </a:r>
            <a:endParaRPr sz="2400">
              <a:solidFill>
                <a:schemeClr val="lt1"/>
              </a:solidFill>
              <a:latin typeface="Georgia"/>
              <a:ea typeface="Georgia"/>
              <a:cs typeface="Georgia"/>
              <a:sym typeface="Georgia"/>
            </a:endParaRPr>
          </a:p>
          <a:p>
            <a:pPr indent="0" lvl="0" marL="0" marR="0" rtl="0" algn="l">
              <a:spcBef>
                <a:spcPts val="0"/>
              </a:spcBef>
              <a:spcAft>
                <a:spcPts val="0"/>
              </a:spcAft>
              <a:buNone/>
            </a:pPr>
            <a:r>
              <a:rPr lang="en-US" sz="2400">
                <a:solidFill>
                  <a:schemeClr val="lt1"/>
                </a:solidFill>
                <a:latin typeface="Georgia"/>
                <a:ea typeface="Georgia"/>
                <a:cs typeface="Georgia"/>
                <a:sym typeface="Georgia"/>
              </a:rPr>
              <a:t>Jeff Lambert Wingfield</a:t>
            </a:r>
            <a:br>
              <a:rPr lang="en-US" sz="2400">
                <a:solidFill>
                  <a:schemeClr val="lt1"/>
                </a:solidFill>
                <a:latin typeface="Georgia"/>
                <a:ea typeface="Georgia"/>
                <a:cs typeface="Georgia"/>
                <a:sym typeface="Georgia"/>
              </a:rPr>
            </a:br>
            <a:r>
              <a:rPr lang="en-US" sz="2400" u="sng">
                <a:solidFill>
                  <a:schemeClr val="lt1"/>
                </a:solidFill>
                <a:latin typeface="Georgia"/>
                <a:ea typeface="Georgia"/>
                <a:cs typeface="Georgia"/>
                <a:sym typeface="Georgia"/>
                <a:hlinkClick r:id="rId3">
                  <a:extLst>
                    <a:ext uri="{A12FA001-AC4F-418D-AE19-62706E023703}">
                      <ahyp:hlinkClr val="tx"/>
                    </a:ext>
                  </a:extLst>
                </a:hlinkClick>
              </a:rPr>
              <a:t>www.j-wingfield.com</a:t>
            </a:r>
            <a:br>
              <a:rPr lang="en-US" sz="2400">
                <a:solidFill>
                  <a:schemeClr val="lt1"/>
                </a:solidFill>
                <a:latin typeface="Georgia"/>
                <a:ea typeface="Georgia"/>
                <a:cs typeface="Georgia"/>
                <a:sym typeface="Georgia"/>
              </a:rPr>
            </a:br>
            <a:r>
              <a:rPr lang="en-US" sz="2400">
                <a:solidFill>
                  <a:schemeClr val="lt1"/>
                </a:solidFill>
                <a:latin typeface="Georgia"/>
                <a:ea typeface="Georgia"/>
                <a:cs typeface="Georgia"/>
                <a:sym typeface="Georgia"/>
              </a:rPr>
              <a:t>Wingfieldj@montclair.edu | Wingfieldjef@gmail.com</a:t>
            </a:r>
            <a:br>
              <a:rPr lang="en-US" sz="2400">
                <a:solidFill>
                  <a:schemeClr val="lt1"/>
                </a:solidFill>
                <a:latin typeface="Georgia"/>
                <a:ea typeface="Georgia"/>
                <a:cs typeface="Georgia"/>
                <a:sym typeface="Georgia"/>
              </a:rPr>
            </a:br>
            <a:r>
              <a:rPr lang="en-US" sz="2400">
                <a:solidFill>
                  <a:schemeClr val="lt1"/>
                </a:solidFill>
                <a:latin typeface="Georgia"/>
                <a:ea typeface="Georgia"/>
                <a:cs typeface="Georgia"/>
                <a:sym typeface="Georgia"/>
              </a:rPr>
              <a:t>(973) 655-0154</a:t>
            </a:r>
            <a:endParaRPr/>
          </a:p>
        </p:txBody>
      </p:sp>
      <p:cxnSp>
        <p:nvCxnSpPr>
          <p:cNvPr id="414" name="Google Shape;414;p24"/>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15" name="Google Shape;415;p24"/>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16" name="Google Shape;416;p24"/>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20</a:t>
            </a:r>
            <a:endParaRPr sz="1600">
              <a:solidFill>
                <a:schemeClr val="dk1"/>
              </a:solidFill>
              <a:latin typeface="Arial"/>
              <a:ea typeface="Arial"/>
              <a:cs typeface="Arial"/>
              <a:sym typeface="Arial"/>
            </a:endParaRPr>
          </a:p>
        </p:txBody>
      </p:sp>
      <p:pic>
        <p:nvPicPr>
          <p:cNvPr id="417" name="Google Shape;417;p24"/>
          <p:cNvPicPr preferRelativeResize="0"/>
          <p:nvPr/>
        </p:nvPicPr>
        <p:blipFill rotWithShape="1">
          <a:blip r:embed="rId4">
            <a:alphaModFix/>
          </a:blip>
          <a:srcRect b="0" l="0" r="0" t="0"/>
          <a:stretch/>
        </p:blipFill>
        <p:spPr>
          <a:xfrm>
            <a:off x="7025490" y="929213"/>
            <a:ext cx="4200662" cy="33168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22" name="Shape 422"/>
        <p:cNvGrpSpPr/>
        <p:nvPr/>
      </p:nvGrpSpPr>
      <p:grpSpPr>
        <a:xfrm>
          <a:off x="0" y="0"/>
          <a:ext cx="0" cy="0"/>
          <a:chOff x="0" y="0"/>
          <a:chExt cx="0" cy="0"/>
        </a:xfrm>
      </p:grpSpPr>
      <p:sp>
        <p:nvSpPr>
          <p:cNvPr id="423" name="Google Shape;423;p25"/>
          <p:cNvSpPr/>
          <p:nvPr/>
        </p:nvSpPr>
        <p:spPr>
          <a:xfrm>
            <a:off x="0" y="50188"/>
            <a:ext cx="12192000" cy="7545142"/>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ctr">
              <a:spcBef>
                <a:spcPts val="0"/>
              </a:spcBef>
              <a:spcAft>
                <a:spcPts val="0"/>
              </a:spcAft>
              <a:buClr>
                <a:srgbClr val="F7EFD8"/>
              </a:buClr>
              <a:buSzPts val="4000"/>
              <a:buFont typeface="Arial"/>
              <a:buNone/>
            </a:pPr>
            <a:r>
              <a:rPr lang="en-US" sz="4000">
                <a:solidFill>
                  <a:srgbClr val="F7EFD8"/>
                </a:solidFill>
                <a:latin typeface="Arial"/>
                <a:ea typeface="Arial"/>
                <a:cs typeface="Arial"/>
                <a:sym typeface="Arial"/>
              </a:rPr>
              <a:t>Actor who have </a:t>
            </a:r>
            <a:r>
              <a:rPr lang="en-US" sz="4000">
                <a:solidFill>
                  <a:srgbClr val="FEE599"/>
                </a:solidFill>
                <a:latin typeface="Arial"/>
                <a:ea typeface="Arial"/>
                <a:cs typeface="Arial"/>
                <a:sym typeface="Arial"/>
              </a:rPr>
              <a:t>already signed </a:t>
            </a:r>
            <a:r>
              <a:rPr lang="en-US" sz="4000">
                <a:solidFill>
                  <a:srgbClr val="F7EFD8"/>
                </a:solidFill>
                <a:latin typeface="Arial"/>
                <a:ea typeface="Arial"/>
                <a:cs typeface="Arial"/>
                <a:sym typeface="Arial"/>
              </a:rPr>
              <a:t>onto the project, </a:t>
            </a:r>
            <a:endParaRPr/>
          </a:p>
          <a:p>
            <a:pPr indent="0" lvl="0" marL="0" marR="0" rtl="0" algn="ctr">
              <a:spcBef>
                <a:spcPts val="0"/>
              </a:spcBef>
              <a:spcAft>
                <a:spcPts val="0"/>
              </a:spcAft>
              <a:buClr>
                <a:srgbClr val="FEE599"/>
              </a:buClr>
              <a:buSzPts val="4000"/>
              <a:buFont typeface="Arial"/>
              <a:buNone/>
            </a:pPr>
            <a:r>
              <a:rPr b="1" lang="en-US" sz="4000">
                <a:solidFill>
                  <a:srgbClr val="FEE599"/>
                </a:solidFill>
                <a:latin typeface="Arial"/>
                <a:ea typeface="Arial"/>
                <a:cs typeface="Arial"/>
                <a:sym typeface="Arial"/>
              </a:rPr>
              <a:t>THE FREEMANS’ OATH</a:t>
            </a:r>
            <a:r>
              <a:rPr lang="en-US" sz="4000">
                <a:solidFill>
                  <a:srgbClr val="F7EFD8"/>
                </a:solidFill>
                <a:latin typeface="Arial"/>
                <a:ea typeface="Arial"/>
                <a:cs typeface="Arial"/>
                <a:sym typeface="Arial"/>
              </a:rPr>
              <a:t>:</a:t>
            </a:r>
            <a:endParaRPr/>
          </a:p>
          <a:p>
            <a:pPr indent="0" lvl="0" marL="0" marR="0" rtl="0" algn="l">
              <a:spcBef>
                <a:spcPts val="0"/>
              </a:spcBef>
              <a:spcAft>
                <a:spcPts val="0"/>
              </a:spcAft>
              <a:buClr>
                <a:schemeClr val="dk1"/>
              </a:buClr>
              <a:buSzPts val="1400"/>
              <a:buFont typeface="Arial"/>
              <a:buNone/>
            </a:pPr>
            <a:r>
              <a:t/>
            </a:r>
            <a:endParaRPr sz="1400">
              <a:solidFill>
                <a:srgbClr val="F7EFD8"/>
              </a:solidFill>
              <a:latin typeface="Arial"/>
              <a:ea typeface="Arial"/>
              <a:cs typeface="Arial"/>
              <a:sym typeface="Arial"/>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JACOB</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3">
                  <a:extLst>
                    <a:ext uri="{A12FA001-AC4F-418D-AE19-62706E023703}">
                      <ahyp:hlinkClr val="tx"/>
                    </a:ext>
                  </a:extLst>
                </a:hlinkClick>
              </a:rPr>
              <a:t>Ethan Edward Metz</a:t>
            </a:r>
            <a:r>
              <a:rPr lang="en-US" sz="1800">
                <a:solidFill>
                  <a:srgbClr val="F7EFD8"/>
                </a:solidFill>
                <a:latin typeface="Arial"/>
                <a:ea typeface="Arial"/>
                <a:cs typeface="Arial"/>
                <a:sym typeface="Arial"/>
              </a:rPr>
              <a:t> Montclair State University alumni, emetz247@gmail.com</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SHAKITA</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4">
                  <a:extLst>
                    <a:ext uri="{A12FA001-AC4F-418D-AE19-62706E023703}">
                      <ahyp:hlinkClr val="tx"/>
                    </a:ext>
                  </a:extLst>
                </a:hlinkClick>
              </a:rPr>
              <a:t>Tonya Pinkins </a:t>
            </a:r>
            <a:r>
              <a:rPr lang="en-US" sz="1800">
                <a:solidFill>
                  <a:srgbClr val="FEE599"/>
                </a:solidFill>
                <a:latin typeface="Arial"/>
                <a:ea typeface="Arial"/>
                <a:cs typeface="Arial"/>
                <a:sym typeface="Arial"/>
              </a:rPr>
              <a:t>Tony Award Winner and Emmy Nominee, divinetp@gmail.com / redpillmovie2020@gmail.com</a:t>
            </a:r>
            <a:endParaRPr b="1" sz="18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ISABELLA</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5">
                  <a:extLst>
                    <a:ext uri="{A12FA001-AC4F-418D-AE19-62706E023703}">
                      <ahyp:hlinkClr val="tx"/>
                    </a:ext>
                  </a:extLst>
                </a:hlinkClick>
              </a:rPr>
              <a:t>Andrea Bianchi</a:t>
            </a:r>
            <a:r>
              <a:rPr lang="en-US" sz="1800">
                <a:solidFill>
                  <a:srgbClr val="F7EFD8"/>
                </a:solidFill>
                <a:latin typeface="Arial"/>
                <a:ea typeface="Arial"/>
                <a:cs typeface="Arial"/>
                <a:sym typeface="Arial"/>
              </a:rPr>
              <a:t>, andreabianchi39@yahoo.com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HARVEY</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6">
                  <a:extLst>
                    <a:ext uri="{A12FA001-AC4F-418D-AE19-62706E023703}">
                      <ahyp:hlinkClr val="tx"/>
                    </a:ext>
                  </a:extLst>
                </a:hlinkClick>
              </a:rPr>
              <a:t>David Sitler</a:t>
            </a:r>
            <a:r>
              <a:rPr lang="en-US" sz="1800">
                <a:solidFill>
                  <a:srgbClr val="F7EFD8"/>
                </a:solidFill>
                <a:latin typeface="Arial"/>
                <a:ea typeface="Arial"/>
                <a:cs typeface="Arial"/>
                <a:sym typeface="Arial"/>
              </a:rPr>
              <a:t>, davidsitler@msn.com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JORGE</a:t>
            </a:r>
            <a:r>
              <a:rPr lang="en-US" sz="1800">
                <a:solidFill>
                  <a:srgbClr val="F7EFD8"/>
                </a:solidFill>
                <a:latin typeface="Arial"/>
                <a:ea typeface="Arial"/>
                <a:cs typeface="Arial"/>
                <a:sym typeface="Arial"/>
              </a:rPr>
              <a:t>: Christopher Livsey Montclair State University alumni, livluv2029@gmail.com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JORGE</a:t>
            </a:r>
            <a:r>
              <a:rPr lang="en-US" sz="1800">
                <a:solidFill>
                  <a:srgbClr val="F7EFD8"/>
                </a:solidFill>
                <a:latin typeface="Arial"/>
                <a:ea typeface="Arial"/>
                <a:cs typeface="Arial"/>
                <a:sym typeface="Arial"/>
              </a:rPr>
              <a:t>: Frankie C. Spears Montclair State University alumni, cfrankiespear@gmail.com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JORGE</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7">
                  <a:extLst>
                    <a:ext uri="{A12FA001-AC4F-418D-AE19-62706E023703}">
                      <ahyp:hlinkClr val="tx"/>
                    </a:ext>
                  </a:extLst>
                </a:hlinkClick>
              </a:rPr>
              <a:t>Kato Crockett</a:t>
            </a:r>
            <a:r>
              <a:rPr lang="en-US" sz="1800">
                <a:solidFill>
                  <a:srgbClr val="F7EFD8"/>
                </a:solidFill>
                <a:latin typeface="Arial"/>
                <a:ea typeface="Arial"/>
                <a:cs typeface="Arial"/>
                <a:sym typeface="Arial"/>
              </a:rPr>
              <a:t>, City of Orange resident</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JORGE</a:t>
            </a:r>
            <a:r>
              <a:rPr lang="en-US" sz="1800">
                <a:solidFill>
                  <a:srgbClr val="F7EFD8"/>
                </a:solidFill>
                <a:latin typeface="Arial"/>
                <a:ea typeface="Arial"/>
                <a:cs typeface="Arial"/>
                <a:sym typeface="Arial"/>
              </a:rPr>
              <a:t>: Joey Stellway Montclair State University alumni</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RUBY</a:t>
            </a:r>
            <a:r>
              <a:rPr lang="en-US" sz="1800">
                <a:solidFill>
                  <a:srgbClr val="F7EFD8"/>
                </a:solidFill>
                <a:latin typeface="Arial"/>
                <a:ea typeface="Arial"/>
                <a:cs typeface="Arial"/>
                <a:sym typeface="Arial"/>
              </a:rPr>
              <a:t>: Keke Palmer </a:t>
            </a:r>
            <a:r>
              <a:rPr lang="en-US" sz="1800" u="sng">
                <a:solidFill>
                  <a:srgbClr val="F7EFD8"/>
                </a:solidFill>
                <a:latin typeface="Arial"/>
                <a:ea typeface="Arial"/>
                <a:cs typeface="Arial"/>
                <a:sym typeface="Arial"/>
                <a:hlinkClick r:id="rId8">
                  <a:extLst>
                    <a:ext uri="{A12FA001-AC4F-418D-AE19-62706E023703}">
                      <ahyp:hlinkClr val="tx"/>
                    </a:ext>
                  </a:extLst>
                </a:hlinkClick>
              </a:rPr>
              <a:t>https://kekepalmer.com/</a:t>
            </a:r>
            <a:r>
              <a:rPr lang="en-US" sz="1800">
                <a:solidFill>
                  <a:srgbClr val="F7EFD8"/>
                </a:solidFill>
                <a:latin typeface="Arial"/>
                <a:ea typeface="Arial"/>
                <a:cs typeface="Arial"/>
                <a:sym typeface="Arial"/>
              </a:rPr>
              <a:t>  via Luke Dillon </a:t>
            </a:r>
            <a:r>
              <a:rPr lang="en-US" sz="1800" u="sng">
                <a:solidFill>
                  <a:srgbClr val="F7EFD8"/>
                </a:solidFill>
                <a:latin typeface="Arial"/>
                <a:ea typeface="Arial"/>
                <a:cs typeface="Arial"/>
                <a:sym typeface="Arial"/>
                <a:hlinkClick r:id="rId9">
                  <a:extLst>
                    <a:ext uri="{A12FA001-AC4F-418D-AE19-62706E023703}">
                      <ahyp:hlinkClr val="tx"/>
                    </a:ext>
                  </a:extLst>
                </a:hlinkClick>
              </a:rPr>
              <a:t>ldillon@3arts.com</a:t>
            </a:r>
            <a:r>
              <a:rPr lang="en-US" sz="1800">
                <a:solidFill>
                  <a:srgbClr val="F7EFD8"/>
                </a:solidFill>
                <a:latin typeface="Arial"/>
                <a:ea typeface="Arial"/>
                <a:cs typeface="Arial"/>
                <a:sym typeface="Arial"/>
              </a:rPr>
              <a:t> (Solicity prospective actor for the role)</a:t>
            </a:r>
            <a:endParaRPr sz="1800">
              <a:solidFill>
                <a:srgbClr val="F7EFD8"/>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a:solidFill>
                <a:srgbClr val="F7EFD8"/>
              </a:solidFill>
              <a:latin typeface="Arial"/>
              <a:ea typeface="Arial"/>
              <a:cs typeface="Arial"/>
              <a:sym typeface="Arial"/>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Cinematographer</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10">
                  <a:extLst>
                    <a:ext uri="{A12FA001-AC4F-418D-AE19-62706E023703}">
                      <ahyp:hlinkClr val="tx"/>
                    </a:ext>
                  </a:extLst>
                </a:hlinkClick>
              </a:rPr>
              <a:t>Hakeem Foster</a:t>
            </a:r>
            <a:r>
              <a:rPr lang="en-US" sz="1800">
                <a:solidFill>
                  <a:srgbClr val="F7EFD8"/>
                </a:solidFill>
                <a:latin typeface="Arial"/>
                <a:ea typeface="Arial"/>
                <a:cs typeface="Arial"/>
                <a:sym typeface="Arial"/>
              </a:rPr>
              <a:t>, Seemecca@aol.com</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Cinematographer</a:t>
            </a:r>
            <a:r>
              <a:rPr lang="en-US" sz="1800">
                <a:solidFill>
                  <a:srgbClr val="F7EFD8"/>
                </a:solidFill>
                <a:latin typeface="Arial"/>
                <a:ea typeface="Arial"/>
                <a:cs typeface="Arial"/>
                <a:sym typeface="Arial"/>
              </a:rPr>
              <a:t>: Monika K. Montclair State University alumni, monikakolodziej123@gmail.com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Cinematographer: </a:t>
            </a:r>
            <a:r>
              <a:rPr lang="en-US" sz="1800">
                <a:solidFill>
                  <a:schemeClr val="lt1"/>
                </a:solidFill>
                <a:latin typeface="Arial"/>
                <a:ea typeface="Arial"/>
                <a:cs typeface="Arial"/>
                <a:sym typeface="Arial"/>
              </a:rPr>
              <a:t>Kevin Cruz, Cruzke.business@gmail.com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LIGHTING: </a:t>
            </a:r>
            <a:r>
              <a:rPr lang="en-US" sz="1800">
                <a:solidFill>
                  <a:schemeClr val="lt1"/>
                </a:solidFill>
                <a:latin typeface="Arial"/>
                <a:ea typeface="Arial"/>
                <a:cs typeface="Arial"/>
                <a:sym typeface="Arial"/>
              </a:rPr>
              <a:t>Cariola Richards, Montclair State University alumni, City of Orange resident, Crichard.t.c.p.d@gmail.com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SOUND: </a:t>
            </a:r>
            <a:r>
              <a:rPr lang="en-US" sz="1800">
                <a:solidFill>
                  <a:schemeClr val="lt1"/>
                </a:solidFill>
                <a:latin typeface="Arial"/>
                <a:ea typeface="Arial"/>
                <a:cs typeface="Arial"/>
                <a:sym typeface="Arial"/>
              </a:rPr>
              <a:t>Prince Bawuah</a:t>
            </a:r>
            <a:r>
              <a:rPr b="1" lang="en-US" sz="1800">
                <a:solidFill>
                  <a:srgbClr val="FEE599"/>
                </a:solidFill>
                <a:latin typeface="Arial"/>
                <a:ea typeface="Arial"/>
                <a:cs typeface="Arial"/>
                <a:sym typeface="Arial"/>
              </a:rPr>
              <a:t>, Montclair State University alumni, City of Orange resident,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COSTUME Designer</a:t>
            </a:r>
            <a:r>
              <a:rPr lang="en-US" sz="1800">
                <a:solidFill>
                  <a:srgbClr val="F7EFD8"/>
                </a:solidFill>
                <a:latin typeface="Arial"/>
                <a:ea typeface="Arial"/>
                <a:cs typeface="Arial"/>
                <a:sym typeface="Arial"/>
              </a:rPr>
              <a:t>: Kathleen Heron, City of Orange resident, kathleenheron@rockemail.com/kathleenheron1@gmail.com </a:t>
            </a:r>
            <a:endParaRPr/>
          </a:p>
          <a:p>
            <a:pPr indent="0" lvl="0" marL="0" marR="0" rtl="0" algn="l">
              <a:spcBef>
                <a:spcPts val="0"/>
              </a:spcBef>
              <a:spcAft>
                <a:spcPts val="0"/>
              </a:spcAft>
              <a:buClr>
                <a:srgbClr val="FEE599"/>
              </a:buClr>
              <a:buSzPts val="1800"/>
              <a:buFont typeface="Arial"/>
              <a:buNone/>
            </a:pPr>
            <a:r>
              <a:rPr b="1" lang="en-US" sz="1800">
                <a:solidFill>
                  <a:srgbClr val="FEE599"/>
                </a:solidFill>
                <a:latin typeface="Arial"/>
                <a:ea typeface="Arial"/>
                <a:cs typeface="Arial"/>
                <a:sym typeface="Arial"/>
              </a:rPr>
              <a:t>Editor</a:t>
            </a:r>
            <a:r>
              <a:rPr lang="en-US" sz="1800">
                <a:solidFill>
                  <a:srgbClr val="F7EFD8"/>
                </a:solidFill>
                <a:latin typeface="Arial"/>
                <a:ea typeface="Arial"/>
                <a:cs typeface="Arial"/>
                <a:sym typeface="Arial"/>
              </a:rPr>
              <a:t>: </a:t>
            </a:r>
            <a:r>
              <a:rPr lang="en-US" sz="1800" u="sng">
                <a:solidFill>
                  <a:srgbClr val="F7EFD8"/>
                </a:solidFill>
                <a:latin typeface="Arial"/>
                <a:ea typeface="Arial"/>
                <a:cs typeface="Arial"/>
                <a:sym typeface="Arial"/>
                <a:hlinkClick r:id="rId11">
                  <a:extLst>
                    <a:ext uri="{A12FA001-AC4F-418D-AE19-62706E023703}">
                      <ahyp:hlinkClr val="tx"/>
                    </a:ext>
                  </a:extLst>
                </a:hlinkClick>
              </a:rPr>
              <a:t>Ronald J. Tomaino Jr. </a:t>
            </a:r>
            <a:r>
              <a:rPr lang="en-US" sz="1800">
                <a:solidFill>
                  <a:srgbClr val="F7EFD8"/>
                </a:solidFill>
                <a:latin typeface="Arial"/>
                <a:ea typeface="Arial"/>
                <a:cs typeface="Arial"/>
                <a:sym typeface="Arial"/>
              </a:rPr>
              <a:t>(Emmy Award winner, Green Couch Media) Montclair State University alumni, rippleproductions@hotmail.com </a:t>
            </a:r>
            <a:endParaRPr/>
          </a:p>
          <a:p>
            <a:pPr indent="0" lvl="0" marL="0" marR="0" rtl="0" algn="l">
              <a:spcBef>
                <a:spcPts val="0"/>
              </a:spcBef>
              <a:spcAft>
                <a:spcPts val="0"/>
              </a:spcAft>
              <a:buClr>
                <a:schemeClr val="dk1"/>
              </a:buClr>
              <a:buSzPts val="1400"/>
              <a:buFont typeface="Arial"/>
              <a:buNone/>
            </a:pPr>
            <a:r>
              <a:t/>
            </a:r>
            <a:endParaRPr sz="1400">
              <a:solidFill>
                <a:srgbClr val="F7EFD8"/>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t/>
            </a:r>
            <a:endParaRPr sz="1400">
              <a:solidFill>
                <a:srgbClr val="F7EFD8"/>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t/>
            </a:r>
            <a:endParaRPr sz="1400">
              <a:solidFill>
                <a:srgbClr val="F7EFD8"/>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cxnSp>
        <p:nvCxnSpPr>
          <p:cNvPr id="424" name="Google Shape;424;p25"/>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25" name="Google Shape;425;p25"/>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26" name="Google Shape;426;p25"/>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21</a:t>
            </a:r>
            <a:endParaRPr sz="16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31" name="Shape 431"/>
        <p:cNvGrpSpPr/>
        <p:nvPr/>
      </p:nvGrpSpPr>
      <p:grpSpPr>
        <a:xfrm>
          <a:off x="0" y="0"/>
          <a:ext cx="0" cy="0"/>
          <a:chOff x="0" y="0"/>
          <a:chExt cx="0" cy="0"/>
        </a:xfrm>
      </p:grpSpPr>
      <p:pic>
        <p:nvPicPr>
          <p:cNvPr descr="Poster-style artwork for The Freemans Oath showing Shakita and Jacob against a stormy civic skyline." id="432" name="Google Shape;432;p26"/>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33" name="Google Shape;433;p26"/>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THE FREEMANS' OATH</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Proposed $87,000 Budget Analysis - 11-Day Ultra-Low Budget Shoot</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Prepared for producer planning | City of Orange, New Jersey | Current draft</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Executive Budget Position</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Target budget: $86,950.00, leaving a $50.00 cushion below the $87,000 ceiling. This version keeps all 13 SAG actors, keeps two hotel rooms, keeps one trailer, and cuts costume/hair/makeup to $3,000. The tradeoff is simple and non-negotiable: the production cannot afford all 13 SAG actors on all 11 shoot days. The cast must be scheduled at no more than 92 paid SAG actor-days total.</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Budget ceiling	Proposed budget	Cushion	SAG actor-day cap</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$87,000.00	$86,950.00	$50.00	92 paid actor-days</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lean post-production support. The numbers are possible, but they will not tolerate sloppy scheduling. This is a watch-the-pennies plan. The nickels are already nervous.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cxnSp>
        <p:nvCxnSpPr>
          <p:cNvPr id="434" name="Google Shape;434;p26"/>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35" name="Google Shape;435;p26"/>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36" name="Google Shape;436;p26"/>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22</a:t>
            </a:r>
            <a:endParaRPr sz="16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41" name="Shape 441"/>
        <p:cNvGrpSpPr/>
        <p:nvPr/>
      </p:nvGrpSpPr>
      <p:grpSpPr>
        <a:xfrm>
          <a:off x="0" y="0"/>
          <a:ext cx="0" cy="0"/>
          <a:chOff x="0" y="0"/>
          <a:chExt cx="0" cy="0"/>
        </a:xfrm>
      </p:grpSpPr>
      <p:pic>
        <p:nvPicPr>
          <p:cNvPr descr="Poster-style artwork for The Freemans Oath showing Shakita and Jacob against a stormy civic skyline." id="442" name="Google Shape;442;p27"/>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43" name="Google Shape;443;p27"/>
          <p:cNvSpPr/>
          <p:nvPr/>
        </p:nvSpPr>
        <p:spPr>
          <a:xfrm>
            <a:off x="305"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Core Assumptions</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- 11 shoot days in or around the City of Orange, New Jersey.</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- 13 SAG principal actors retained, but scheduled in staggered blocks rather than every day.</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SAG cast estimated at the Ultra Low Budget planning floor of $249/day, plus 21% Pension &amp; Health.</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- 12 non-SAG crew budgeted at New Jersey's 2026 minimum wage floor for 8 hours per shoot day, plus a 10% employer/payroll allowance.</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No paid crew overtime, SAG meal penalties, stunt work, minors, special effects, closed streets, police detail, or major company moves are included.</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Two hotel rooms are preserved. The model assumes $125 per room night; every $10 increase in the room rate adds $220 across 11 nights.</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Costume, hair and makeup is capped at $3,000 total.</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The budget assumes aggressive use of practical locations, educational/community partnerships, discounted gear, and lean post-production support. The numbers are possible, but they will not tolerate sloppy scheduling. This is a watch-the-pennies plan. The nickels are already nervous.</a:t>
            </a:r>
            <a:endParaRPr/>
          </a:p>
        </p:txBody>
      </p:sp>
      <p:cxnSp>
        <p:nvCxnSpPr>
          <p:cNvPr id="444" name="Google Shape;444;p27"/>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45" name="Google Shape;445;p27"/>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46" name="Google Shape;446;p27"/>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23</a:t>
            </a:r>
            <a:endParaRPr sz="16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51" name="Shape 451"/>
        <p:cNvGrpSpPr/>
        <p:nvPr/>
      </p:nvGrpSpPr>
      <p:grpSpPr>
        <a:xfrm>
          <a:off x="0" y="0"/>
          <a:ext cx="0" cy="0"/>
          <a:chOff x="0" y="0"/>
          <a:chExt cx="0" cy="0"/>
        </a:xfrm>
      </p:grpSpPr>
      <p:pic>
        <p:nvPicPr>
          <p:cNvPr descr="Poster-style artwork for The Freemans Oath showing Shakita and Jacob against a stormy civic skyline." id="452" name="Google Shape;452;p28"/>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53" name="Google Shape;453;p28"/>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4" name="Google Shape;454;p28"/>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55" name="Google Shape;455;p28"/>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56" name="Google Shape;456;p28"/>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24</a:t>
            </a:r>
            <a:endParaRPr sz="1600">
              <a:solidFill>
                <a:schemeClr val="dk1"/>
              </a:solidFill>
              <a:latin typeface="Arial"/>
              <a:ea typeface="Arial"/>
              <a:cs typeface="Arial"/>
              <a:sym typeface="Arial"/>
            </a:endParaRPr>
          </a:p>
        </p:txBody>
      </p:sp>
      <p:graphicFrame>
        <p:nvGraphicFramePr>
          <p:cNvPr id="457" name="Google Shape;457;p28"/>
          <p:cNvGraphicFramePr/>
          <p:nvPr/>
        </p:nvGraphicFramePr>
        <p:xfrm>
          <a:off x="153908" y="571367"/>
          <a:ext cx="3000000" cy="3000000"/>
        </p:xfrm>
        <a:graphic>
          <a:graphicData uri="http://schemas.openxmlformats.org/drawingml/2006/table">
            <a:tbl>
              <a:tblPr>
                <a:noFill/>
                <a:tableStyleId>{C110B07B-4D83-46FE-B0ED-93FE2C9BC4FA}</a:tableStyleId>
              </a:tblPr>
              <a:tblGrid>
                <a:gridCol w="2870525"/>
                <a:gridCol w="2870525"/>
                <a:gridCol w="2870525"/>
                <a:gridCol w="3336000"/>
              </a:tblGrid>
              <a:tr h="220800">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Line Item</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Formula / Basis</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Amount</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Control Note</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r>
              <a:tr h="4621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SAG principal cast wages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92 actor-days x $249/day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$22,908.00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Keeps all 13 actors, but caps total paid call days.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4621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SAG Pension &amp; Health</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21% of SAG gross salary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$4,810.68</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Required planning fringe on SAG cast wages.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4621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12 non-SAG crew wage floor</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12 crew x 11 days x 8 hrs. x $15.92/hrs.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$16,811.52</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Assumes 8-hour days and no weekly overtime.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9448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Crew employer/payroll burden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10% of crew wage floor</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$1,681.15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FICA/workers comp/payroll processing buffer; verify with payroll company.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9448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Hotel rooms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 rooms x 11 nights x $125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$2,750.00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Keeps the two-room lodging commitment; rate must be production-friendly.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70347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Trailer / base-camp holding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 trailer/holding unit for 11 days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$3,000.00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trailer allowance; not a luxury circus wagon.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46212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Costume, hair and makeup</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Producer cap</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$3,000.00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Reduced from $6,000 to $3,000 per instruction.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70347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Meals and craft service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Avg. 20 heads/day x 11 days x $16</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$3,520.00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Requires staggered cast calls; full 25 heads daily adds about $880.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703475">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Camera, G&amp;E, sound kit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package / favors / school-supported gear</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$7,500.00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on owned, borrowed, donated or discounted equipment.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
        <p:nvSpPr>
          <p:cNvPr id="458" name="Google Shape;458;p28"/>
          <p:cNvSpPr txBox="1"/>
          <p:nvPr/>
        </p:nvSpPr>
        <p:spPr>
          <a:xfrm>
            <a:off x="90534" y="44036"/>
            <a:ext cx="7767873" cy="6709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Proposed Budget Breakdown - Not to Exceed $87,000</a:t>
            </a:r>
            <a:endParaRPr sz="2400">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950"/>
              <a:buFont typeface="Arial"/>
              <a:buNone/>
            </a:pPr>
            <a:r>
              <a:rPr lang="en-US" sz="950">
                <a:solidFill>
                  <a:schemeClr val="dk1"/>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63" name="Shape 463"/>
        <p:cNvGrpSpPr/>
        <p:nvPr/>
      </p:nvGrpSpPr>
      <p:grpSpPr>
        <a:xfrm>
          <a:off x="0" y="0"/>
          <a:ext cx="0" cy="0"/>
          <a:chOff x="0" y="0"/>
          <a:chExt cx="0" cy="0"/>
        </a:xfrm>
      </p:grpSpPr>
      <p:pic>
        <p:nvPicPr>
          <p:cNvPr descr="Poster-style artwork for The Freemans Oath showing Shakita and Jacob against a stormy civic skyline." id="464" name="Google Shape;464;p29"/>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65" name="Google Shape;465;p29"/>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66" name="Google Shape;466;p29"/>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67" name="Google Shape;467;p29"/>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68" name="Google Shape;468;p29"/>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25</a:t>
            </a:r>
            <a:endParaRPr sz="1600">
              <a:solidFill>
                <a:schemeClr val="dk1"/>
              </a:solidFill>
              <a:latin typeface="Arial"/>
              <a:ea typeface="Arial"/>
              <a:cs typeface="Arial"/>
              <a:sym typeface="Arial"/>
            </a:endParaRPr>
          </a:p>
        </p:txBody>
      </p:sp>
      <p:graphicFrame>
        <p:nvGraphicFramePr>
          <p:cNvPr id="469" name="Google Shape;469;p29"/>
          <p:cNvGraphicFramePr/>
          <p:nvPr/>
        </p:nvGraphicFramePr>
        <p:xfrm>
          <a:off x="208227" y="686003"/>
          <a:ext cx="3000000" cy="3000000"/>
        </p:xfrm>
        <a:graphic>
          <a:graphicData uri="http://schemas.openxmlformats.org/drawingml/2006/table">
            <a:tbl>
              <a:tblPr>
                <a:noFill/>
                <a:tableStyleId>{C110B07B-4D83-46FE-B0ED-93FE2C9BC4FA}</a:tableStyleId>
              </a:tblPr>
              <a:tblGrid>
                <a:gridCol w="2792925"/>
                <a:gridCol w="2792925"/>
                <a:gridCol w="2792925"/>
                <a:gridCol w="3245850"/>
              </a:tblGrid>
              <a:tr h="298775">
                <a:tc>
                  <a:txBody>
                    <a:bodyPr/>
                    <a:lstStyle/>
                    <a:p>
                      <a:pPr indent="0" lvl="0" marL="0" marR="0" rtl="0" algn="l">
                        <a:lnSpc>
                          <a:spcPct val="115000"/>
                        </a:lnSpc>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Line Item</a:t>
                      </a:r>
                      <a:endParaRPr sz="14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Formula / Basis</a:t>
                      </a:r>
                      <a:endParaRPr sz="14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Amount</a:t>
                      </a:r>
                      <a:endParaRPr sz="14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Control Note</a:t>
                      </a:r>
                      <a:endParaRPr sz="14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Production insurance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Short-form independent policy estimate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$2,800.00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Confirm limits with SAG-AFTRA, locations and City requirements.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Locations, permits and municipal coordination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Target allowance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$2,000.00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Only works if fees are reduced, exempt, private-location only, or negotiated.</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Production design, props and set dressing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allowance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$1,750.00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Use practical locations and existing dressing.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Transportation, parking and fuel</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allowance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$1,750.00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No large transportation department; avoid company moves.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26150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Media, drives and data management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Drives/cards/backups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$1,000.00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Do not skimp below a safe backup workflow.</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26150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Post-production allowance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Editor/color/sound/deliverables reserve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$5,500.00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Assumes discounted or deferred post support.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Legal, accounting and payroll admin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Basic production administration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$1,750.00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Bare-bones paperwork; not a full legal war chest.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26150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Casting, readings and office/admin</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Lean admin reserve</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$750.00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Minimal support only.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47250">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Contingency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Balance to target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$3,668.65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Thin cushion; every extra SAG actor-day burns $301.29.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298775">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TOTAL PROPOSED BUDGET</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548235"/>
                    </a:solidFill>
                  </a:tcPr>
                </a:tc>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Must not exceed $87,000</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548235"/>
                    </a:solidFill>
                  </a:tcPr>
                </a:tc>
                <a:tc>
                  <a:txBody>
                    <a:bodyPr/>
                    <a:lstStyle/>
                    <a:p>
                      <a:pPr indent="0" lvl="0" marL="0" marR="0" rtl="0" algn="r">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$86,950.00</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548235"/>
                    </a:solidFill>
                  </a:tcPr>
                </a:tc>
                <a:tc>
                  <a:txBody>
                    <a:bodyPr/>
                    <a:lstStyle/>
                    <a:p>
                      <a:pPr indent="0" lvl="0" marL="0" marR="0" rtl="0" algn="l">
                        <a:lnSpc>
                          <a:spcPct val="115000"/>
                        </a:lnSpc>
                        <a:spcBef>
                          <a:spcPts val="0"/>
                        </a:spcBef>
                        <a:spcAft>
                          <a:spcPts val="0"/>
                        </a:spcAft>
                        <a:buClr>
                          <a:srgbClr val="FFFFFF"/>
                        </a:buClr>
                        <a:buSzPts val="1400"/>
                        <a:buFont typeface="Arial"/>
                        <a:buNone/>
                      </a:pPr>
                      <a:r>
                        <a:rPr b="1" lang="en-US" sz="1400" u="none" cap="none" strike="noStrike">
                          <a:solidFill>
                            <a:srgbClr val="FFFFFF"/>
                          </a:solidFill>
                          <a:latin typeface="Arial"/>
                          <a:ea typeface="Arial"/>
                          <a:cs typeface="Arial"/>
                          <a:sym typeface="Arial"/>
                        </a:rPr>
                        <a:t>Leaves $50.00 below the ceiling.</a:t>
                      </a:r>
                      <a:endParaRPr sz="14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548235"/>
                    </a:solidFill>
                  </a:tcPr>
                </a:tc>
              </a:tr>
            </a:tbl>
          </a:graphicData>
        </a:graphic>
      </p:graphicFrame>
      <p:sp>
        <p:nvSpPr>
          <p:cNvPr id="470" name="Google Shape;470;p29"/>
          <p:cNvSpPr txBox="1"/>
          <p:nvPr/>
        </p:nvSpPr>
        <p:spPr>
          <a:xfrm>
            <a:off x="99589" y="102442"/>
            <a:ext cx="10456752" cy="49212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Proposed Budget Breakdown - Not to Exceed $87,000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0" name="Shape 40"/>
        <p:cNvGrpSpPr/>
        <p:nvPr/>
      </p:nvGrpSpPr>
      <p:grpSpPr>
        <a:xfrm>
          <a:off x="0" y="0"/>
          <a:ext cx="0" cy="0"/>
          <a:chOff x="0" y="0"/>
          <a:chExt cx="0" cy="0"/>
        </a:xfrm>
      </p:grpSpPr>
      <p:sp>
        <p:nvSpPr>
          <p:cNvPr id="41" name="Google Shape;41;p3"/>
          <p:cNvSpPr/>
          <p:nvPr/>
        </p:nvSpPr>
        <p:spPr>
          <a:xfrm>
            <a:off x="731520" y="210312"/>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INVESTMENT CASE</a:t>
            </a:r>
            <a:endParaRPr sz="3600">
              <a:solidFill>
                <a:schemeClr val="dk1"/>
              </a:solidFill>
              <a:latin typeface="Arial"/>
              <a:ea typeface="Arial"/>
              <a:cs typeface="Arial"/>
              <a:sym typeface="Arial"/>
            </a:endParaRPr>
          </a:p>
        </p:txBody>
      </p:sp>
      <p:sp>
        <p:nvSpPr>
          <p:cNvPr id="42" name="Google Shape;42;p3"/>
          <p:cNvSpPr/>
          <p:nvPr/>
        </p:nvSpPr>
        <p:spPr>
          <a:xfrm>
            <a:off x="731520" y="695610"/>
            <a:ext cx="10634472"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A contained film with a feature-scale spine.</a:t>
            </a:r>
            <a:endParaRPr sz="3200">
              <a:solidFill>
                <a:schemeClr val="dk1"/>
              </a:solidFill>
              <a:latin typeface="Arial"/>
              <a:ea typeface="Arial"/>
              <a:cs typeface="Arial"/>
              <a:sym typeface="Arial"/>
            </a:endParaRPr>
          </a:p>
        </p:txBody>
      </p:sp>
      <p:sp>
        <p:nvSpPr>
          <p:cNvPr id="43" name="Google Shape;43;p3"/>
          <p:cNvSpPr/>
          <p:nvPr/>
        </p:nvSpPr>
        <p:spPr>
          <a:xfrm>
            <a:off x="731520" y="1494163"/>
            <a:ext cx="10456940" cy="1109022"/>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The ask is disciplined: raise the exact money required to execute the 11-day production plan, protect the performances, and finish the film for festival, sales, civic/community, and partner screening opportunities.</a:t>
            </a:r>
            <a:endParaRPr sz="2400">
              <a:solidFill>
                <a:schemeClr val="dk1"/>
              </a:solidFill>
              <a:latin typeface="Arial"/>
              <a:ea typeface="Arial"/>
              <a:cs typeface="Arial"/>
              <a:sym typeface="Arial"/>
            </a:endParaRPr>
          </a:p>
        </p:txBody>
      </p:sp>
      <p:sp>
        <p:nvSpPr>
          <p:cNvPr id="44" name="Google Shape;44;p3"/>
          <p:cNvSpPr/>
          <p:nvPr/>
        </p:nvSpPr>
        <p:spPr>
          <a:xfrm>
            <a:off x="731520" y="2711889"/>
            <a:ext cx="2331720" cy="1170432"/>
          </a:xfrm>
          <a:prstGeom prst="roundRect">
            <a:avLst>
              <a:gd fmla="val 6250" name="adj"/>
            </a:avLst>
          </a:prstGeom>
          <a:solidFill>
            <a:srgbClr val="132F28"/>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 name="Google Shape;45;p3"/>
          <p:cNvSpPr/>
          <p:nvPr/>
        </p:nvSpPr>
        <p:spPr>
          <a:xfrm>
            <a:off x="731520" y="2854361"/>
            <a:ext cx="233172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$87K</a:t>
            </a:r>
            <a:endParaRPr sz="3100">
              <a:solidFill>
                <a:schemeClr val="dk1"/>
              </a:solidFill>
              <a:latin typeface="Arial"/>
              <a:ea typeface="Arial"/>
              <a:cs typeface="Arial"/>
              <a:sym typeface="Arial"/>
            </a:endParaRPr>
          </a:p>
        </p:txBody>
      </p:sp>
      <p:sp>
        <p:nvSpPr>
          <p:cNvPr id="46" name="Google Shape;46;p3"/>
          <p:cNvSpPr/>
          <p:nvPr/>
        </p:nvSpPr>
        <p:spPr>
          <a:xfrm>
            <a:off x="841248" y="3284683"/>
            <a:ext cx="2112264" cy="4572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single production ceiling</a:t>
            </a:r>
            <a:endParaRPr sz="1600">
              <a:solidFill>
                <a:schemeClr val="dk1"/>
              </a:solidFill>
              <a:latin typeface="Arial"/>
              <a:ea typeface="Arial"/>
              <a:cs typeface="Arial"/>
              <a:sym typeface="Arial"/>
            </a:endParaRPr>
          </a:p>
        </p:txBody>
      </p:sp>
      <p:sp>
        <p:nvSpPr>
          <p:cNvPr id="47" name="Google Shape;47;p3"/>
          <p:cNvSpPr/>
          <p:nvPr/>
        </p:nvSpPr>
        <p:spPr>
          <a:xfrm>
            <a:off x="4601417" y="2711889"/>
            <a:ext cx="1920240" cy="1200001"/>
          </a:xfrm>
          <a:prstGeom prst="roundRect">
            <a:avLst>
              <a:gd fmla="val 6250" name="adj"/>
            </a:avLst>
          </a:prstGeom>
          <a:solidFill>
            <a:srgbClr val="10251F"/>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3"/>
          <p:cNvSpPr/>
          <p:nvPr/>
        </p:nvSpPr>
        <p:spPr>
          <a:xfrm>
            <a:off x="4681728" y="2760319"/>
            <a:ext cx="192024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11</a:t>
            </a:r>
            <a:endParaRPr sz="3100">
              <a:solidFill>
                <a:schemeClr val="dk1"/>
              </a:solidFill>
              <a:latin typeface="Arial"/>
              <a:ea typeface="Arial"/>
              <a:cs typeface="Arial"/>
              <a:sym typeface="Arial"/>
            </a:endParaRPr>
          </a:p>
        </p:txBody>
      </p:sp>
      <p:sp>
        <p:nvSpPr>
          <p:cNvPr id="49" name="Google Shape;49;p3"/>
          <p:cNvSpPr/>
          <p:nvPr/>
        </p:nvSpPr>
        <p:spPr>
          <a:xfrm>
            <a:off x="4793440" y="3223966"/>
            <a:ext cx="1700784" cy="4572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shoot days</a:t>
            </a:r>
            <a:endParaRPr sz="1600">
              <a:solidFill>
                <a:schemeClr val="dk1"/>
              </a:solidFill>
              <a:latin typeface="Arial"/>
              <a:ea typeface="Arial"/>
              <a:cs typeface="Arial"/>
              <a:sym typeface="Arial"/>
            </a:endParaRPr>
          </a:p>
        </p:txBody>
      </p:sp>
      <p:sp>
        <p:nvSpPr>
          <p:cNvPr id="50" name="Google Shape;50;p3"/>
          <p:cNvSpPr/>
          <p:nvPr/>
        </p:nvSpPr>
        <p:spPr>
          <a:xfrm>
            <a:off x="8361585" y="2702970"/>
            <a:ext cx="2468880" cy="1170432"/>
          </a:xfrm>
          <a:prstGeom prst="roundRect">
            <a:avLst>
              <a:gd fmla="val 6250" name="adj"/>
            </a:avLst>
          </a:prstGeom>
          <a:solidFill>
            <a:srgbClr val="10251F"/>
          </a:solidFill>
          <a:ln cap="flat" cmpd="sng" w="11425">
            <a:solidFill>
              <a:srgbClr val="A9873A">
                <a:alpha val="85098"/>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3"/>
          <p:cNvSpPr/>
          <p:nvPr/>
        </p:nvSpPr>
        <p:spPr>
          <a:xfrm>
            <a:off x="8361585" y="2760319"/>
            <a:ext cx="246888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BF62"/>
              </a:buClr>
              <a:buSzPts val="3100"/>
              <a:buFont typeface="Georgia"/>
              <a:buNone/>
            </a:pPr>
            <a:r>
              <a:rPr b="1" lang="en-US" sz="3100">
                <a:solidFill>
                  <a:srgbClr val="E0BF62"/>
                </a:solidFill>
                <a:latin typeface="Georgia"/>
                <a:ea typeface="Georgia"/>
                <a:cs typeface="Georgia"/>
                <a:sym typeface="Georgia"/>
              </a:rPr>
              <a:t>23</a:t>
            </a:r>
            <a:endParaRPr sz="3100">
              <a:solidFill>
                <a:schemeClr val="dk1"/>
              </a:solidFill>
              <a:latin typeface="Arial"/>
              <a:ea typeface="Arial"/>
              <a:cs typeface="Arial"/>
              <a:sym typeface="Arial"/>
            </a:endParaRPr>
          </a:p>
        </p:txBody>
      </p:sp>
      <p:sp>
        <p:nvSpPr>
          <p:cNvPr id="52" name="Google Shape;52;p3"/>
          <p:cNvSpPr/>
          <p:nvPr/>
        </p:nvSpPr>
        <p:spPr>
          <a:xfrm>
            <a:off x="8471313" y="3208944"/>
            <a:ext cx="2249424" cy="4572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cast + crew positions</a:t>
            </a:r>
            <a:endParaRPr sz="1600">
              <a:solidFill>
                <a:schemeClr val="dk1"/>
              </a:solidFill>
              <a:latin typeface="Arial"/>
              <a:ea typeface="Arial"/>
              <a:cs typeface="Arial"/>
              <a:sym typeface="Arial"/>
            </a:endParaRPr>
          </a:p>
        </p:txBody>
      </p:sp>
      <p:sp>
        <p:nvSpPr>
          <p:cNvPr id="53" name="Google Shape;53;p3"/>
          <p:cNvSpPr/>
          <p:nvPr/>
        </p:nvSpPr>
        <p:spPr>
          <a:xfrm>
            <a:off x="723900" y="3961737"/>
            <a:ext cx="10744200" cy="2436051"/>
          </a:xfrm>
          <a:prstGeom prst="rect">
            <a:avLst/>
          </a:prstGeom>
          <a:solidFill>
            <a:srgbClr val="441215"/>
          </a:solidFill>
          <a:ln cap="flat" cmpd="sng" w="10150">
            <a:solidFill>
              <a:srgbClr val="7A2528">
                <a:alpha val="90196"/>
              </a:srgbClr>
            </a:solidFill>
            <a:prstDash val="solid"/>
            <a:round/>
            <a:headEnd len="sm" w="sm" type="none"/>
            <a:tailEnd len="sm" w="sm" type="none"/>
          </a:ln>
          <a:effectLst>
            <a:outerShdw blurRad="25400" rotWithShape="0" algn="bl" dir="2700000" dist="13970">
              <a:srgbClr val="000000">
                <a:alpha val="25098"/>
              </a:srgbClr>
            </a:outerShdw>
          </a:effectLst>
        </p:spPr>
        <p:txBody>
          <a:bodyPr anchorCtr="0" anchor="ctr" bIns="2275" lIns="2275" spcFirstLastPara="1" rIns="2275" wrap="square" tIns="2275">
            <a:spAutoFit/>
          </a:bodyPr>
          <a:lstStyle/>
          <a:p>
            <a:pPr indent="0" lvl="0" marL="0" marR="0" rtl="0" algn="l">
              <a:spcBef>
                <a:spcPts val="0"/>
              </a:spcBef>
              <a:spcAft>
                <a:spcPts val="0"/>
              </a:spcAft>
              <a:buNone/>
            </a:pPr>
            <a:r>
              <a:rPr lang="en-US" sz="2000">
                <a:solidFill>
                  <a:srgbClr val="F7EFD8"/>
                </a:solidFill>
                <a:latin typeface="Arial"/>
                <a:ea typeface="Arial"/>
                <a:cs typeface="Arial"/>
                <a:sym typeface="Arial"/>
              </a:rPr>
              <a:t>Target Audience:</a:t>
            </a:r>
            <a:endParaRPr/>
          </a:p>
          <a:p>
            <a:pPr indent="0" lvl="0" marL="0" marR="0" rtl="0" algn="l">
              <a:spcBef>
                <a:spcPts val="0"/>
              </a:spcBef>
              <a:spcAft>
                <a:spcPts val="0"/>
              </a:spcAft>
              <a:buNone/>
            </a:pPr>
            <a:r>
              <a:t/>
            </a:r>
            <a:endParaRPr sz="2000">
              <a:solidFill>
                <a:srgbClr val="F7EFD8"/>
              </a:solidFill>
              <a:latin typeface="Arial"/>
              <a:ea typeface="Arial"/>
              <a:cs typeface="Arial"/>
              <a:sym typeface="Arial"/>
            </a:endParaRPr>
          </a:p>
          <a:p>
            <a:pPr indent="0" lvl="0" marL="0" marR="0" rtl="0" algn="l">
              <a:spcBef>
                <a:spcPts val="0"/>
              </a:spcBef>
              <a:spcAft>
                <a:spcPts val="0"/>
              </a:spcAft>
              <a:buNone/>
            </a:pPr>
            <a:r>
              <a:rPr lang="en-US" sz="2000">
                <a:solidFill>
                  <a:srgbClr val="F7EFD8"/>
                </a:solidFill>
                <a:latin typeface="Arial"/>
                <a:ea typeface="Arial"/>
                <a:cs typeface="Arial"/>
                <a:sym typeface="Arial"/>
              </a:rPr>
              <a:t>• Genre: Crime Drama / Political Thriller / Supernatural</a:t>
            </a:r>
            <a:endParaRPr/>
          </a:p>
          <a:p>
            <a:pPr indent="0" lvl="0" marL="0" marR="0" rtl="0" algn="l">
              <a:spcBef>
                <a:spcPts val="0"/>
              </a:spcBef>
              <a:spcAft>
                <a:spcPts val="0"/>
              </a:spcAft>
              <a:buNone/>
            </a:pPr>
            <a:r>
              <a:t/>
            </a:r>
            <a:endParaRPr sz="2000">
              <a:solidFill>
                <a:srgbClr val="F7EFD8"/>
              </a:solidFill>
              <a:latin typeface="Arial"/>
              <a:ea typeface="Arial"/>
              <a:cs typeface="Arial"/>
              <a:sym typeface="Arial"/>
            </a:endParaRPr>
          </a:p>
          <a:p>
            <a:pPr indent="0" lvl="0" marL="0" marR="0" rtl="0" algn="l">
              <a:spcBef>
                <a:spcPts val="0"/>
              </a:spcBef>
              <a:spcAft>
                <a:spcPts val="0"/>
              </a:spcAft>
              <a:buNone/>
            </a:pPr>
            <a:r>
              <a:rPr lang="en-US" sz="2000">
                <a:solidFill>
                  <a:srgbClr val="F7EFD8"/>
                </a:solidFill>
                <a:latin typeface="Arial"/>
                <a:ea typeface="Arial"/>
                <a:cs typeface="Arial"/>
                <a:sym typeface="Arial"/>
              </a:rPr>
              <a:t>• Demographic: Adults 18-75, with a focus on viewers who enjoy morally complex characters, suspenseful storytelling, and high-stakes drama. Fans of shows like </a:t>
            </a:r>
            <a:r>
              <a:rPr i="1" lang="en-US" sz="2000">
                <a:solidFill>
                  <a:srgbClr val="FEE599"/>
                </a:solidFill>
                <a:latin typeface="Arial"/>
                <a:ea typeface="Arial"/>
                <a:cs typeface="Arial"/>
                <a:sym typeface="Arial"/>
              </a:rPr>
              <a:t>House of Cards</a:t>
            </a:r>
            <a:r>
              <a:rPr lang="en-US" sz="2000">
                <a:solidFill>
                  <a:srgbClr val="F7EFD8"/>
                </a:solidFill>
                <a:latin typeface="Arial"/>
                <a:ea typeface="Arial"/>
                <a:cs typeface="Arial"/>
                <a:sym typeface="Arial"/>
              </a:rPr>
              <a:t>, </a:t>
            </a:r>
            <a:r>
              <a:rPr i="1" lang="en-US" sz="2000">
                <a:solidFill>
                  <a:srgbClr val="FEE599"/>
                </a:solidFill>
                <a:latin typeface="Arial"/>
                <a:ea typeface="Arial"/>
                <a:cs typeface="Arial"/>
                <a:sym typeface="Arial"/>
              </a:rPr>
              <a:t>Breaking Bad</a:t>
            </a:r>
            <a:r>
              <a:rPr lang="en-US" sz="2000">
                <a:solidFill>
                  <a:srgbClr val="F7EFD8"/>
                </a:solidFill>
                <a:latin typeface="Arial"/>
                <a:ea typeface="Arial"/>
                <a:cs typeface="Arial"/>
                <a:sym typeface="Arial"/>
              </a:rPr>
              <a:t>, and films like </a:t>
            </a:r>
            <a:r>
              <a:rPr i="1" lang="en-US" sz="2000">
                <a:solidFill>
                  <a:srgbClr val="FEE599"/>
                </a:solidFill>
                <a:latin typeface="Arial"/>
                <a:ea typeface="Arial"/>
                <a:cs typeface="Arial"/>
                <a:sym typeface="Arial"/>
              </a:rPr>
              <a:t>The Godfather </a:t>
            </a:r>
            <a:r>
              <a:rPr lang="en-US" sz="2000">
                <a:solidFill>
                  <a:srgbClr val="F7EFD8"/>
                </a:solidFill>
                <a:latin typeface="Arial"/>
                <a:ea typeface="Arial"/>
                <a:cs typeface="Arial"/>
                <a:sym typeface="Arial"/>
              </a:rPr>
              <a:t>and </a:t>
            </a:r>
            <a:r>
              <a:rPr i="1" lang="en-US" sz="2000">
                <a:solidFill>
                  <a:srgbClr val="FEE599"/>
                </a:solidFill>
                <a:latin typeface="Arial"/>
                <a:ea typeface="Arial"/>
                <a:cs typeface="Arial"/>
                <a:sym typeface="Arial"/>
              </a:rPr>
              <a:t>Nightcrawler</a:t>
            </a:r>
            <a:r>
              <a:rPr lang="en-US" sz="2000">
                <a:solidFill>
                  <a:srgbClr val="F7EFD8"/>
                </a:solidFill>
                <a:latin typeface="Arial"/>
                <a:ea typeface="Arial"/>
                <a:cs typeface="Arial"/>
                <a:sym typeface="Arial"/>
              </a:rPr>
              <a:t> would resonate with the moral and political themes.</a:t>
            </a:r>
            <a:endParaRPr/>
          </a:p>
          <a:p>
            <a:pPr indent="0" lvl="0" marL="0" marR="0" rtl="0" algn="l">
              <a:spcBef>
                <a:spcPts val="0"/>
              </a:spcBef>
              <a:spcAft>
                <a:spcPts val="0"/>
              </a:spcAft>
              <a:buNone/>
            </a:pPr>
            <a:r>
              <a:t/>
            </a:r>
            <a:endParaRPr sz="1800">
              <a:solidFill>
                <a:srgbClr val="F7EFD8"/>
              </a:solidFill>
              <a:latin typeface="Arial"/>
              <a:ea typeface="Arial"/>
              <a:cs typeface="Arial"/>
              <a:sym typeface="Arial"/>
            </a:endParaRPr>
          </a:p>
        </p:txBody>
      </p:sp>
      <p:cxnSp>
        <p:nvCxnSpPr>
          <p:cNvPr id="54" name="Google Shape;54;p3"/>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5" name="Google Shape;55;p3"/>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6" name="Google Shape;56;p3"/>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02</a:t>
            </a:r>
            <a:endParaRPr sz="16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75" name="Shape 475"/>
        <p:cNvGrpSpPr/>
        <p:nvPr/>
      </p:nvGrpSpPr>
      <p:grpSpPr>
        <a:xfrm>
          <a:off x="0" y="0"/>
          <a:ext cx="0" cy="0"/>
          <a:chOff x="0" y="0"/>
          <a:chExt cx="0" cy="0"/>
        </a:xfrm>
      </p:grpSpPr>
      <p:pic>
        <p:nvPicPr>
          <p:cNvPr descr="Poster-style artwork for The Freemans Oath showing Shakita and Jacob against a stormy civic skyline." id="476" name="Google Shape;476;p30"/>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77" name="Google Shape;477;p30"/>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78" name="Google Shape;478;p30"/>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79" name="Google Shape;479;p30"/>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80" name="Google Shape;480;p30"/>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graphicFrame>
        <p:nvGraphicFramePr>
          <p:cNvPr id="481" name="Google Shape;481;p30"/>
          <p:cNvGraphicFramePr/>
          <p:nvPr/>
        </p:nvGraphicFramePr>
        <p:xfrm>
          <a:off x="222715" y="1489605"/>
          <a:ext cx="3000000" cy="3000000"/>
        </p:xfrm>
        <a:graphic>
          <a:graphicData uri="http://schemas.openxmlformats.org/drawingml/2006/table">
            <a:tbl>
              <a:tblPr>
                <a:noFill/>
                <a:tableStyleId>{C110B07B-4D83-46FE-B0ED-93FE2C9BC4FA}</a:tableStyleId>
              </a:tblPr>
              <a:tblGrid>
                <a:gridCol w="2896100"/>
                <a:gridCol w="2678900"/>
                <a:gridCol w="2678900"/>
                <a:gridCol w="3547725"/>
              </a:tblGrid>
              <a:tr h="346900">
                <a:tc>
                  <a:txBody>
                    <a:bodyPr/>
                    <a:lstStyle/>
                    <a:p>
                      <a:pPr indent="0" lvl="0" marL="0" marR="0" rtl="0" algn="l">
                        <a:lnSpc>
                          <a:spcPct val="115000"/>
                        </a:lnSpc>
                        <a:spcBef>
                          <a:spcPts val="0"/>
                        </a:spcBef>
                        <a:spcAft>
                          <a:spcPts val="0"/>
                        </a:spcAft>
                        <a:buClr>
                          <a:schemeClr val="lt1"/>
                        </a:buClr>
                        <a:buSzPts val="2000"/>
                        <a:buFont typeface="Arial"/>
                        <a:buNone/>
                      </a:pPr>
                      <a:r>
                        <a:rPr b="1" lang="en-US" sz="2000" u="none" cap="none" strike="noStrike">
                          <a:solidFill>
                            <a:schemeClr val="lt1"/>
                          </a:solidFill>
                          <a:latin typeface="Arial"/>
                          <a:ea typeface="Arial"/>
                          <a:cs typeface="Arial"/>
                          <a:sym typeface="Arial"/>
                        </a:rPr>
                        <a:t>Cast Slot</a:t>
                      </a:r>
                      <a:endParaRPr sz="20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2000"/>
                        <a:buFont typeface="Arial"/>
                        <a:buNone/>
                      </a:pPr>
                      <a:r>
                        <a:rPr b="1" lang="en-US" sz="2000" u="none" cap="none" strike="noStrike">
                          <a:solidFill>
                            <a:schemeClr val="lt1"/>
                          </a:solidFill>
                          <a:latin typeface="Arial"/>
                          <a:ea typeface="Arial"/>
                          <a:cs typeface="Arial"/>
                          <a:sym typeface="Arial"/>
                        </a:rPr>
                        <a:t>Paid Days</a:t>
                      </a:r>
                      <a:endParaRPr sz="20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2000"/>
                        <a:buFont typeface="Arial"/>
                        <a:buNone/>
                      </a:pPr>
                      <a:r>
                        <a:rPr b="1" lang="en-US" sz="2000" u="none" cap="none" strike="noStrike">
                          <a:solidFill>
                            <a:schemeClr val="lt1"/>
                          </a:solidFill>
                          <a:latin typeface="Arial"/>
                          <a:ea typeface="Arial"/>
                          <a:cs typeface="Arial"/>
                          <a:sym typeface="Arial"/>
                        </a:rPr>
                        <a:t>Est. SAG Cost</a:t>
                      </a:r>
                      <a:endParaRPr sz="20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chemeClr val="lt1"/>
                        </a:buClr>
                        <a:buSzPts val="2000"/>
                        <a:buFont typeface="Arial"/>
                        <a:buNone/>
                      </a:pPr>
                      <a:r>
                        <a:rPr b="1" lang="en-US" sz="2000" u="none" cap="none" strike="noStrike">
                          <a:solidFill>
                            <a:schemeClr val="lt1"/>
                          </a:solidFill>
                          <a:latin typeface="Arial"/>
                          <a:ea typeface="Arial"/>
                          <a:cs typeface="Arial"/>
                          <a:sym typeface="Arial"/>
                        </a:rPr>
                        <a:t>Scheduling Logic</a:t>
                      </a:r>
                      <a:endParaRPr sz="2000" u="none" cap="none" strike="noStrike">
                        <a:solidFill>
                          <a:schemeClr val="lt1"/>
                        </a:solidFill>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1 / lead</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11</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$3,314.19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Full shoot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2</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$3,012.90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Near-lead</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3</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$2,711.61</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Major supporting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4</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8</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$2,410.32</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Supporting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8</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$2,410.32</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Supporting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6</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7</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$2,109.03</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Supporting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7</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7</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$2,109.03</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Supporting</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8</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6</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$1,807.74</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Limited arc</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6</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$1,807.74</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Limited arc</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10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$1,506.45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Block shoot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11</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$1,506.45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Block shoot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12</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$1,506.45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Block shoot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3469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Actor 13</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$1,506.45</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Block shoot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
        <p:nvSpPr>
          <p:cNvPr id="482" name="Google Shape;482;p30"/>
          <p:cNvSpPr txBox="1"/>
          <p:nvPr/>
        </p:nvSpPr>
        <p:spPr>
          <a:xfrm>
            <a:off x="126748" y="35617"/>
            <a:ext cx="11897611" cy="1453988"/>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FEE599"/>
              </a:buClr>
              <a:buSzPts val="1800"/>
              <a:buFont typeface="Calibri"/>
              <a:buNone/>
            </a:pPr>
            <a:r>
              <a:rPr b="1" lang="en-US" sz="1800">
                <a:solidFill>
                  <a:srgbClr val="FEE599"/>
                </a:solidFill>
                <a:latin typeface="Calibri"/>
                <a:ea typeface="Calibri"/>
                <a:cs typeface="Calibri"/>
                <a:sym typeface="Calibri"/>
              </a:rPr>
              <a:t>SAG Cast Math and Required Actor-Day Cap</a:t>
            </a:r>
            <a:endParaRPr/>
          </a:p>
          <a:p>
            <a:pPr indent="0" lvl="0" marL="0" marR="0" rtl="0" algn="ctr">
              <a:lnSpc>
                <a:spcPct val="115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Per actor-day planning cost: </a:t>
            </a:r>
            <a:r>
              <a:rPr lang="en-US" sz="1400">
                <a:solidFill>
                  <a:schemeClr val="lt1"/>
                </a:solidFill>
                <a:latin typeface="Arial"/>
                <a:ea typeface="Arial"/>
                <a:cs typeface="Arial"/>
                <a:sym typeface="Arial"/>
              </a:rPr>
              <a:t>$249.00 day rate + 21% Pension &amp; Health = $301.29 per paid SAG actor-day. At 92 paid actor-days, the SAG cast total is $27,718.68. If all 13 actors worked all 11 shoot days, the production would need 143 actor-days, costing $43,084.47 for SAG cast alone. That would add $15,365.79 and push this model to $102,315.79. In plain English: everyone cannot be everywhere every day unless the budget grows.                       </a:t>
            </a:r>
            <a:r>
              <a:rPr b="1" lang="en-US" sz="1800">
                <a:solidFill>
                  <a:srgbClr val="FEE599"/>
                </a:solidFill>
                <a:latin typeface="Calibri"/>
                <a:ea typeface="Calibri"/>
                <a:cs typeface="Calibri"/>
                <a:sym typeface="Calibri"/>
              </a:rPr>
              <a:t>Sample 13-Actor Call-Day Allocation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87" name="Shape 487"/>
        <p:cNvGrpSpPr/>
        <p:nvPr/>
      </p:nvGrpSpPr>
      <p:grpSpPr>
        <a:xfrm>
          <a:off x="0" y="0"/>
          <a:ext cx="0" cy="0"/>
          <a:chOff x="0" y="0"/>
          <a:chExt cx="0" cy="0"/>
        </a:xfrm>
      </p:grpSpPr>
      <p:pic>
        <p:nvPicPr>
          <p:cNvPr descr="Poster-style artwork for The Freemans Oath showing Shakita and Jacob against a stormy civic skyline." id="488" name="Google Shape;488;p31"/>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89" name="Google Shape;489;p31"/>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B0F0"/>
                </a:solidFill>
                <a:latin typeface="Arial"/>
                <a:ea typeface="Arial"/>
                <a:cs typeface="Arial"/>
                <a:sym typeface="Arial"/>
              </a:rPr>
              <a:t>Controls Needed to Hold the Number</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Lock the actor-day grid before shooting. The schedule should be built by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Character availability and scene groupings, not by convenience. Every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added SAG actor-day costs $301.29 before any meals or transportation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impact.</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Treat the crew line as a wage floor, not a market-rate budget. The 12-person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crew line assumes 8-hour days and no weekly overtime. If the shoot goes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to 10- or 12-hour days, the budget will break fast.</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Use private/practical locations whenever possible. City fees can materially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change the budget. If the production is treated as a full basic production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on public land for 11 days, municipal fees alone could blow the plan.</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Keep hotels to the two committed rooms only. Additional rooms, higher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room rates, per diem, or travel guarantees for recognizable actors must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be separately approved before offers are made.</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Do not spend the contingency early. The contingency is only $3,668.65.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That is not a cushion; that is a throw pillow. Protect it until wrap.</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 </a:t>
            </a:r>
            <a:endParaRPr/>
          </a:p>
        </p:txBody>
      </p:sp>
      <p:cxnSp>
        <p:nvCxnSpPr>
          <p:cNvPr id="490" name="Google Shape;490;p31"/>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491" name="Google Shape;491;p31"/>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492" name="Google Shape;492;p31"/>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497" name="Shape 497"/>
        <p:cNvGrpSpPr/>
        <p:nvPr/>
      </p:nvGrpSpPr>
      <p:grpSpPr>
        <a:xfrm>
          <a:off x="0" y="0"/>
          <a:ext cx="0" cy="0"/>
          <a:chOff x="0" y="0"/>
          <a:chExt cx="0" cy="0"/>
        </a:xfrm>
      </p:grpSpPr>
      <p:pic>
        <p:nvPicPr>
          <p:cNvPr descr="Poster-style artwork for The Freemans Oath showing Shakita and Jacob against a stormy civic skyline." id="498" name="Google Shape;498;p32"/>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499" name="Google Shape;499;p32"/>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F4E79"/>
              </a:buClr>
              <a:buSzPts val="3200"/>
              <a:buFont typeface="Calibri"/>
              <a:buNone/>
            </a:pPr>
            <a:r>
              <a:rPr b="1" lang="en-US" sz="3200">
                <a:solidFill>
                  <a:srgbClr val="1F4E79"/>
                </a:solidFill>
                <a:latin typeface="Calibri"/>
                <a:ea typeface="Calibri"/>
                <a:cs typeface="Calibri"/>
                <a:sym typeface="Calibri"/>
              </a:rPr>
              <a:t>City of Orange Permit Risk</a:t>
            </a:r>
            <a:endParaRPr/>
          </a:p>
          <a:p>
            <a:pPr indent="0" lvl="0" marL="0" marR="0" rtl="0" algn="l">
              <a:lnSpc>
                <a:spcPct val="115000"/>
              </a:lnSpc>
              <a:spcBef>
                <a:spcPts val="2400"/>
              </a:spcBef>
              <a:spcAft>
                <a:spcPts val="0"/>
              </a:spcAft>
              <a:buClr>
                <a:schemeClr val="dk1"/>
              </a:buClr>
              <a:buSzPts val="3200"/>
              <a:buFont typeface="Arial"/>
              <a:buNone/>
            </a:pPr>
            <a:r>
              <a:t/>
            </a:r>
            <a:endParaRPr b="1" sz="3200">
              <a:solidFill>
                <a:srgbClr val="1F4E79"/>
              </a:solidFill>
              <a:latin typeface="Calibri"/>
              <a:ea typeface="Calibri"/>
              <a:cs typeface="Calibri"/>
              <a:sym typeface="Calibri"/>
            </a:endParaRPr>
          </a:p>
          <a:p>
            <a:pPr indent="0" lvl="0" marL="0" marR="0" rtl="0" algn="l">
              <a:lnSpc>
                <a:spcPct val="115000"/>
              </a:lnSpc>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Budget warning: </a:t>
            </a:r>
            <a:r>
              <a:rPr lang="en-US" sz="2000">
                <a:solidFill>
                  <a:schemeClr val="lt1"/>
                </a:solidFill>
                <a:latin typeface="Arial"/>
                <a:ea typeface="Arial"/>
                <a:cs typeface="Arial"/>
                <a:sym typeface="Arial"/>
              </a:rPr>
              <a:t>The $2,000 location/permit allowance assumes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the production can qualify for reduced/exempt student or educational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treatment, film primarily on private locations without public-land impact,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or negotiate/limit permit exposure. Current City of Orange Township code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lists Basic Production application and permit fees, a nonprofit/student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application fee with exempt daily permit fee, a $50/day fee for each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production vehicle/trailer, and a possible escrow/bond requirement.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This must be verified directly with the City before finalizing the </a:t>
            </a:r>
            <a:endParaRPr/>
          </a:p>
          <a:p>
            <a:pPr indent="0" lvl="0" marL="0" marR="0" rtl="0" algn="l">
              <a:lnSpc>
                <a:spcPct val="115000"/>
              </a:lnSpc>
              <a:spcBef>
                <a:spcPts val="1000"/>
              </a:spcBef>
              <a:spcAft>
                <a:spcPts val="0"/>
              </a:spcAft>
              <a:buClr>
                <a:schemeClr val="lt1"/>
              </a:buClr>
              <a:buSzPts val="2000"/>
              <a:buFont typeface="Arial"/>
              <a:buNone/>
            </a:pPr>
            <a:r>
              <a:rPr lang="en-US" sz="2000">
                <a:solidFill>
                  <a:schemeClr val="lt1"/>
                </a:solidFill>
                <a:latin typeface="Arial"/>
                <a:ea typeface="Arial"/>
                <a:cs typeface="Arial"/>
                <a:sym typeface="Arial"/>
              </a:rPr>
              <a:t>schedule and cash flow.</a:t>
            </a:r>
            <a:endParaRPr/>
          </a:p>
        </p:txBody>
      </p:sp>
      <p:cxnSp>
        <p:nvCxnSpPr>
          <p:cNvPr id="500" name="Google Shape;500;p32"/>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01" name="Google Shape;501;p32"/>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02" name="Google Shape;502;p32"/>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507" name="Shape 507"/>
        <p:cNvGrpSpPr/>
        <p:nvPr/>
      </p:nvGrpSpPr>
      <p:grpSpPr>
        <a:xfrm>
          <a:off x="0" y="0"/>
          <a:ext cx="0" cy="0"/>
          <a:chOff x="0" y="0"/>
          <a:chExt cx="0" cy="0"/>
        </a:xfrm>
      </p:grpSpPr>
      <p:pic>
        <p:nvPicPr>
          <p:cNvPr descr="Poster-style artwork for The Freemans Oath showing Shakita and Jacob against a stormy civic skyline." id="508" name="Google Shape;508;p33"/>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509" name="Google Shape;509;p33"/>
          <p:cNvSpPr/>
          <p:nvPr/>
        </p:nvSpPr>
        <p:spPr>
          <a:xfrm>
            <a:off x="305"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510" name="Google Shape;510;p33"/>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11" name="Google Shape;511;p33"/>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12" name="Google Shape;512;p33"/>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graphicFrame>
        <p:nvGraphicFramePr>
          <p:cNvPr id="513" name="Google Shape;513;p33"/>
          <p:cNvGraphicFramePr/>
          <p:nvPr/>
        </p:nvGraphicFramePr>
        <p:xfrm>
          <a:off x="200233" y="1240468"/>
          <a:ext cx="3000000" cy="3000000"/>
        </p:xfrm>
        <a:graphic>
          <a:graphicData uri="http://schemas.openxmlformats.org/drawingml/2006/table">
            <a:tbl>
              <a:tblPr>
                <a:noFill/>
                <a:tableStyleId>{C110B07B-4D83-46FE-B0ED-93FE2C9BC4FA}</a:tableStyleId>
              </a:tblPr>
              <a:tblGrid>
                <a:gridCol w="3629650"/>
                <a:gridCol w="3769450"/>
                <a:gridCol w="4278825"/>
              </a:tblGrid>
              <a:tr h="460000">
                <a:tc>
                  <a:txBody>
                    <a:bodyPr/>
                    <a:lstStyle/>
                    <a:p>
                      <a:pPr indent="0" lvl="0" marL="0" marR="0" rtl="0" algn="l">
                        <a:lnSpc>
                          <a:spcPct val="115000"/>
                        </a:lnSpc>
                        <a:spcBef>
                          <a:spcPts val="0"/>
                        </a:spcBef>
                        <a:spcAft>
                          <a:spcPts val="0"/>
                        </a:spcAft>
                        <a:buClr>
                          <a:srgbClr val="FFFFFF"/>
                        </a:buClr>
                        <a:buSzPts val="2000"/>
                        <a:buFont typeface="Arial"/>
                        <a:buNone/>
                      </a:pPr>
                      <a:r>
                        <a:rPr b="1" lang="en-US" sz="2000" u="none" cap="none" strike="noStrike">
                          <a:solidFill>
                            <a:srgbClr val="FFFFFF"/>
                          </a:solidFill>
                          <a:latin typeface="Arial"/>
                          <a:ea typeface="Arial"/>
                          <a:cs typeface="Arial"/>
                          <a:sym typeface="Arial"/>
                        </a:rPr>
                        <a:t>Change</a:t>
                      </a:r>
                      <a:endParaRPr sz="20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rgbClr val="FFFFFF"/>
                        </a:buClr>
                        <a:buSzPts val="2000"/>
                        <a:buFont typeface="Arial"/>
                        <a:buNone/>
                      </a:pPr>
                      <a:r>
                        <a:rPr b="1" lang="en-US" sz="2000" u="none" cap="none" strike="noStrike">
                          <a:solidFill>
                            <a:srgbClr val="FFFFFF"/>
                          </a:solidFill>
                          <a:latin typeface="Arial"/>
                          <a:ea typeface="Arial"/>
                          <a:cs typeface="Arial"/>
                          <a:sym typeface="Arial"/>
                        </a:rPr>
                        <a:t>Budget Impact</a:t>
                      </a:r>
                      <a:endParaRPr sz="20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c>
                  <a:txBody>
                    <a:bodyPr/>
                    <a:lstStyle/>
                    <a:p>
                      <a:pPr indent="0" lvl="0" marL="0" marR="0" rtl="0" algn="l">
                        <a:lnSpc>
                          <a:spcPct val="115000"/>
                        </a:lnSpc>
                        <a:spcBef>
                          <a:spcPts val="0"/>
                        </a:spcBef>
                        <a:spcAft>
                          <a:spcPts val="0"/>
                        </a:spcAft>
                        <a:buClr>
                          <a:srgbClr val="FFFFFF"/>
                        </a:buClr>
                        <a:buSzPts val="2000"/>
                        <a:buFont typeface="Arial"/>
                        <a:buNone/>
                      </a:pPr>
                      <a:r>
                        <a:rPr b="1" lang="en-US" sz="2000" u="none" cap="none" strike="noStrike">
                          <a:solidFill>
                            <a:srgbClr val="FFFFFF"/>
                          </a:solidFill>
                          <a:latin typeface="Arial"/>
                          <a:ea typeface="Arial"/>
                          <a:cs typeface="Arial"/>
                          <a:sym typeface="Arial"/>
                        </a:rPr>
                        <a:t>Comment</a:t>
                      </a:r>
                      <a:endParaRPr sz="2000" u="none" cap="none" strike="noStrike">
                        <a:latin typeface="Arial"/>
                        <a:ea typeface="Arial"/>
                        <a:cs typeface="Arial"/>
                        <a:sym typeface="Arial"/>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1F4E79"/>
                    </a:solidFill>
                  </a:tcPr>
                </a:tc>
              </a:tr>
              <a:tr h="46000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Each added SAG actor-day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+$301.29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Reduces contingency immediately.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89215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All 13 actors for all 11 days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+$15,365.79</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Budget would rise to $102,315.79 under this model.</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892150">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Hotel rate increases by $10/night/room</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+$220.00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22 room-nights total.</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962825">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Meals cover full 25 people every day at $16</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+$880.00</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Budget assumes staggered average of 20 heads/day.</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962825">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Basic City permit fee at $2,000/day for 11 days</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+$22,000.00 before vehicles/bond</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Not compatible with $87,000 unless offset elsewhere or exempt.</a:t>
                      </a:r>
                      <a:endParaRPr/>
                    </a:p>
                  </a:txBody>
                  <a:tcPr marT="0"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
        <p:nvSpPr>
          <p:cNvPr id="514" name="Google Shape;514;p33"/>
          <p:cNvSpPr txBox="1"/>
          <p:nvPr/>
        </p:nvSpPr>
        <p:spPr>
          <a:xfrm>
            <a:off x="43309" y="114440"/>
            <a:ext cx="6102034" cy="75866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1F4E79"/>
              </a:buClr>
              <a:buSzPts val="4000"/>
              <a:buFont typeface="Calibri"/>
              <a:buNone/>
            </a:pPr>
            <a:r>
              <a:rPr b="1" lang="en-US" sz="4000">
                <a:solidFill>
                  <a:srgbClr val="1F4E79"/>
                </a:solidFill>
                <a:latin typeface="Calibri"/>
                <a:ea typeface="Calibri"/>
                <a:cs typeface="Calibri"/>
                <a:sym typeface="Calibri"/>
              </a:rPr>
              <a:t>Fast Sensitivity Check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519" name="Shape 519"/>
        <p:cNvGrpSpPr/>
        <p:nvPr/>
      </p:nvGrpSpPr>
      <p:grpSpPr>
        <a:xfrm>
          <a:off x="0" y="0"/>
          <a:ext cx="0" cy="0"/>
          <a:chOff x="0" y="0"/>
          <a:chExt cx="0" cy="0"/>
        </a:xfrm>
      </p:grpSpPr>
      <p:pic>
        <p:nvPicPr>
          <p:cNvPr descr="Poster-style artwork for The Freemans Oath showing Shakita and Jacob against a stormy civic skyline." id="520" name="Google Shape;520;p34"/>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521" name="Google Shape;521;p34"/>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F4E79"/>
              </a:buClr>
              <a:buSzPts val="4000"/>
              <a:buFont typeface="Calibri"/>
              <a:buNone/>
            </a:pPr>
            <a:r>
              <a:rPr b="1" lang="en-US" sz="4000">
                <a:solidFill>
                  <a:srgbClr val="1F4E79"/>
                </a:solidFill>
                <a:latin typeface="Calibri"/>
                <a:ea typeface="Calibri"/>
                <a:cs typeface="Calibri"/>
                <a:sym typeface="Calibri"/>
              </a:rPr>
              <a:t>Conclusion</a:t>
            </a:r>
            <a:endParaRPr/>
          </a:p>
          <a:p>
            <a:pPr indent="0" lvl="0" marL="0" marR="0" rtl="0" algn="l">
              <a:lnSpc>
                <a:spcPct val="115000"/>
              </a:lnSpc>
              <a:spcBef>
                <a:spcPts val="2400"/>
              </a:spcBef>
              <a:spcAft>
                <a:spcPts val="0"/>
              </a:spcAft>
              <a:buClr>
                <a:schemeClr val="dk1"/>
              </a:buClr>
              <a:buSzPts val="1600"/>
              <a:buFont typeface="Arial"/>
              <a:buNone/>
            </a:pPr>
            <a:r>
              <a:t/>
            </a:r>
            <a:endParaRPr b="1" sz="1600">
              <a:solidFill>
                <a:srgbClr val="1F4E79"/>
              </a:solidFill>
              <a:latin typeface="Calibri"/>
              <a:ea typeface="Calibri"/>
              <a:cs typeface="Calibri"/>
              <a:sym typeface="Calibri"/>
            </a:endParaRPr>
          </a:p>
          <a:p>
            <a:pPr indent="0" lvl="0" marL="0" marR="0" rtl="0" algn="l">
              <a:lnSpc>
                <a:spcPct val="115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A sub-$87,000 version is possible only as a </a:t>
            </a:r>
            <a:endParaRPr/>
          </a:p>
          <a:p>
            <a:pPr indent="0" lvl="0" marL="0" marR="0" rtl="0" algn="l">
              <a:lnSpc>
                <a:spcPct val="115000"/>
              </a:lnSpc>
              <a:spcBef>
                <a:spcPts val="1000"/>
              </a:spcBef>
              <a:spcAft>
                <a:spcPts val="0"/>
              </a:spcAft>
              <a:buClr>
                <a:schemeClr val="lt1"/>
              </a:buClr>
              <a:buSzPts val="2400"/>
              <a:buFont typeface="Arial"/>
              <a:buNone/>
            </a:pPr>
            <a:r>
              <a:rPr b="1" lang="en-US" sz="2400">
                <a:solidFill>
                  <a:schemeClr val="lt1"/>
                </a:solidFill>
                <a:latin typeface="Arial"/>
                <a:ea typeface="Arial"/>
                <a:cs typeface="Arial"/>
                <a:sym typeface="Arial"/>
              </a:rPr>
              <a:t>disciplined, schedule-driven ultra-low-budget plan.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The production can keep all 13 actors, the two hotel rooms,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the trailer, and the $3,000 costume/hair/makeup cap, but the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cast cannot be called broadly every day. The budget stands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or falls on a 92 actor-day ceiling, 8-hour crew days, a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practical-location strategy, and careful City of Orange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permitting. That is the production math. Not glamorous, </a:t>
            </a:r>
            <a:endParaRPr/>
          </a:p>
          <a:p>
            <a:pPr indent="0" lvl="0" marL="0" marR="0" rtl="0" algn="l">
              <a:lnSpc>
                <a:spcPct val="115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but neither is bankruptcy</a:t>
            </a:r>
            <a:r>
              <a:rPr lang="en-US" sz="1800">
                <a:solidFill>
                  <a:schemeClr val="dk1"/>
                </a:solidFill>
                <a:latin typeface="Arial"/>
                <a:ea typeface="Arial"/>
                <a:cs typeface="Arial"/>
                <a:sym typeface="Arial"/>
              </a:rPr>
              <a:t>.</a:t>
            </a:r>
            <a:endParaRPr/>
          </a:p>
        </p:txBody>
      </p:sp>
      <p:cxnSp>
        <p:nvCxnSpPr>
          <p:cNvPr id="522" name="Google Shape;522;p34"/>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23" name="Google Shape;523;p34"/>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24" name="Google Shape;524;p34"/>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529" name="Shape 529"/>
        <p:cNvGrpSpPr/>
        <p:nvPr/>
      </p:nvGrpSpPr>
      <p:grpSpPr>
        <a:xfrm>
          <a:off x="0" y="0"/>
          <a:ext cx="0" cy="0"/>
          <a:chOff x="0" y="0"/>
          <a:chExt cx="0" cy="0"/>
        </a:xfrm>
      </p:grpSpPr>
      <p:pic>
        <p:nvPicPr>
          <p:cNvPr descr="Poster-style artwork for The Freemans Oath showing Shakita and Jacob against a stormy civic skyline." id="530" name="Google Shape;530;p35"/>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531" name="Google Shape;531;p35"/>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F4E79"/>
              </a:buClr>
              <a:buSzPts val="3200"/>
              <a:buFont typeface="Calibri"/>
              <a:buNone/>
            </a:pPr>
            <a:r>
              <a:rPr b="1" lang="en-US" sz="3200">
                <a:solidFill>
                  <a:srgbClr val="1F4E79"/>
                </a:solidFill>
                <a:latin typeface="Calibri"/>
                <a:ea typeface="Calibri"/>
                <a:cs typeface="Calibri"/>
                <a:sym typeface="Calibri"/>
              </a:rPr>
              <a:t>Source Notes / Rate References</a:t>
            </a:r>
            <a:endParaRPr/>
          </a:p>
          <a:p>
            <a:pPr indent="0" lvl="0" marL="0" marR="0" rtl="0" algn="l">
              <a:lnSpc>
                <a:spcPct val="115000"/>
              </a:lnSpc>
              <a:spcBef>
                <a:spcPts val="2400"/>
              </a:spcBef>
              <a:spcAft>
                <a:spcPts val="0"/>
              </a:spcAft>
              <a:buClr>
                <a:schemeClr val="dk1"/>
              </a:buClr>
              <a:buSzPts val="800"/>
              <a:buFont typeface="Arial"/>
              <a:buNone/>
            </a:pPr>
            <a:r>
              <a:t/>
            </a:r>
            <a:endParaRPr b="1" sz="800">
              <a:solidFill>
                <a:srgbClr val="1F4E79"/>
              </a:solidFill>
              <a:latin typeface="Calibri"/>
              <a:ea typeface="Calibri"/>
              <a:cs typeface="Calibri"/>
              <a:sym typeface="Calibri"/>
            </a:endParaRPr>
          </a:p>
          <a:p>
            <a:pPr indent="-285750" lvl="0" marL="285750" marR="0" rtl="0" algn="l">
              <a:lnSpc>
                <a:spcPct val="115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SAG-AFTRA Ultra Low Budget Project Agreement Rate Sheet / UPA rate references: </a:t>
            </a:r>
            <a:r>
              <a:rPr lang="en-US" sz="1800" u="sng">
                <a:solidFill>
                  <a:schemeClr val="lt1"/>
                </a:solidFill>
                <a:latin typeface="Arial"/>
                <a:ea typeface="Arial"/>
                <a:cs typeface="Arial"/>
                <a:sym typeface="Arial"/>
                <a:hlinkClick r:id="rId4">
                  <a:extLst>
                    <a:ext uri="{A12FA001-AC4F-418D-AE19-62706E023703}">
                      <ahyp:hlinkClr val="tx"/>
                    </a:ext>
                  </a:extLst>
                </a:hlinkClick>
              </a:rPr>
              <a:t>https://www.sagaftra.org/production-center/contract/819/rate-sheet/document</a:t>
            </a:r>
            <a:r>
              <a:rPr lang="en-US" sz="1800">
                <a:solidFill>
                  <a:schemeClr val="lt1"/>
                </a:solidFill>
                <a:latin typeface="Arial"/>
                <a:ea typeface="Arial"/>
                <a:cs typeface="Arial"/>
                <a:sym typeface="Arial"/>
              </a:rPr>
              <a:t>  and </a:t>
            </a:r>
            <a:endParaRPr/>
          </a:p>
          <a:p>
            <a:pPr indent="0" lvl="0" marL="0" marR="0" rtl="0" algn="l">
              <a:lnSpc>
                <a:spcPct val="115000"/>
              </a:lnSpc>
              <a:spcBef>
                <a:spcPts val="100"/>
              </a:spcBef>
              <a:spcAft>
                <a:spcPts val="0"/>
              </a:spcAft>
              <a:buNone/>
            </a:pPr>
            <a:r>
              <a:rPr lang="en-US" sz="1800">
                <a:solidFill>
                  <a:schemeClr val="lt1"/>
                </a:solidFill>
                <a:latin typeface="Arial"/>
                <a:ea typeface="Arial"/>
                <a:cs typeface="Arial"/>
                <a:sym typeface="Arial"/>
              </a:rPr>
              <a:t>current rate sheet search result showing Day Performer $249 and 21% P&amp;H.</a:t>
            </a:r>
            <a:endParaRPr/>
          </a:p>
          <a:p>
            <a:pPr indent="-171450" lvl="0" marL="285750" marR="0" rtl="0" algn="l">
              <a:lnSpc>
                <a:spcPct val="115000"/>
              </a:lnSpc>
              <a:spcBef>
                <a:spcPts val="10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a:p>
            <a:pPr indent="-285750" lvl="0" marL="285750" marR="0" rtl="0" algn="l">
              <a:lnSpc>
                <a:spcPct val="115000"/>
              </a:lnSpc>
              <a:spcBef>
                <a:spcPts val="100"/>
              </a:spcBef>
              <a:spcAft>
                <a:spcPts val="0"/>
              </a:spcAft>
              <a:buClr>
                <a:schemeClr val="lt1"/>
              </a:buClr>
              <a:buSzPts val="1800"/>
              <a:buFont typeface="Arial"/>
              <a:buChar char="-"/>
            </a:pPr>
            <a:r>
              <a:rPr lang="en-US" sz="1800">
                <a:solidFill>
                  <a:schemeClr val="lt1"/>
                </a:solidFill>
                <a:latin typeface="Arial"/>
                <a:ea typeface="Arial"/>
                <a:cs typeface="Arial"/>
                <a:sym typeface="Arial"/>
              </a:rPr>
              <a:t>New Jersey Department of Labor and Workforce Development, minimum wage </a:t>
            </a:r>
            <a:endParaRPr/>
          </a:p>
          <a:p>
            <a:pPr indent="0" lvl="0" marL="0" marR="0" rtl="0" algn="l">
              <a:lnSpc>
                <a:spcPct val="115000"/>
              </a:lnSpc>
              <a:spcBef>
                <a:spcPts val="100"/>
              </a:spcBef>
              <a:spcAft>
                <a:spcPts val="0"/>
              </a:spcAft>
              <a:buNone/>
            </a:pPr>
            <a:r>
              <a:rPr lang="en-US" sz="1800">
                <a:solidFill>
                  <a:schemeClr val="lt1"/>
                </a:solidFill>
                <a:latin typeface="Arial"/>
                <a:ea typeface="Arial"/>
                <a:cs typeface="Arial"/>
                <a:sym typeface="Arial"/>
              </a:rPr>
              <a:t>effective January 1, 2026: </a:t>
            </a:r>
            <a:r>
              <a:rPr lang="en-US" sz="1800" u="sng">
                <a:solidFill>
                  <a:schemeClr val="lt1"/>
                </a:solidFill>
                <a:latin typeface="Arial"/>
                <a:ea typeface="Arial"/>
                <a:cs typeface="Arial"/>
                <a:sym typeface="Arial"/>
                <a:hlinkClick r:id="rId5">
                  <a:extLst>
                    <a:ext uri="{A12FA001-AC4F-418D-AE19-62706E023703}">
                      <ahyp:hlinkClr val="tx"/>
                    </a:ext>
                  </a:extLst>
                </a:hlinkClick>
              </a:rPr>
              <a:t>https://www.nj.gov/labor/lwdhome/press/2025/20251001_Minimum_Wage.shtml</a:t>
            </a:r>
            <a:endParaRPr sz="1800">
              <a:solidFill>
                <a:schemeClr val="lt1"/>
              </a:solidFill>
              <a:latin typeface="Arial"/>
              <a:ea typeface="Arial"/>
              <a:cs typeface="Arial"/>
              <a:sym typeface="Arial"/>
            </a:endParaRPr>
          </a:p>
          <a:p>
            <a:pPr indent="0" lvl="0" marL="0" marR="0" rtl="0" algn="l">
              <a:lnSpc>
                <a:spcPct val="115000"/>
              </a:lnSpc>
              <a:spcBef>
                <a:spcPts val="100"/>
              </a:spcBef>
              <a:spcAft>
                <a:spcPts val="0"/>
              </a:spcAft>
              <a:buNone/>
            </a:pPr>
            <a:r>
              <a:t/>
            </a:r>
            <a:endParaRPr sz="1800">
              <a:solidFill>
                <a:schemeClr val="lt1"/>
              </a:solidFill>
              <a:latin typeface="Arial"/>
              <a:ea typeface="Arial"/>
              <a:cs typeface="Arial"/>
              <a:sym typeface="Arial"/>
            </a:endParaRPr>
          </a:p>
          <a:p>
            <a:pPr indent="-285750" lvl="0" marL="285750" marR="0" rtl="0" algn="l">
              <a:lnSpc>
                <a:spcPct val="115000"/>
              </a:lnSpc>
              <a:spcBef>
                <a:spcPts val="100"/>
              </a:spcBef>
              <a:spcAft>
                <a:spcPts val="0"/>
              </a:spcAft>
              <a:buClr>
                <a:schemeClr val="lt1"/>
              </a:buClr>
              <a:buSzPts val="1800"/>
              <a:buFont typeface="Arial"/>
              <a:buChar char="-"/>
            </a:pPr>
            <a:r>
              <a:rPr lang="en-US" sz="1800">
                <a:solidFill>
                  <a:schemeClr val="lt1"/>
                </a:solidFill>
                <a:latin typeface="Arial"/>
                <a:ea typeface="Arial"/>
                <a:cs typeface="Arial"/>
                <a:sym typeface="Arial"/>
              </a:rPr>
              <a:t>New Jersey Department of Labor and Workforce Development, wage and overtime FAQs: </a:t>
            </a:r>
            <a:r>
              <a:rPr lang="en-US" sz="1800" u="sng">
                <a:solidFill>
                  <a:schemeClr val="lt1"/>
                </a:solidFill>
                <a:latin typeface="Arial"/>
                <a:ea typeface="Arial"/>
                <a:cs typeface="Arial"/>
                <a:sym typeface="Arial"/>
                <a:hlinkClick r:id="rId6">
                  <a:extLst>
                    <a:ext uri="{A12FA001-AC4F-418D-AE19-62706E023703}">
                      <ahyp:hlinkClr val="tx"/>
                    </a:ext>
                  </a:extLst>
                </a:hlinkClick>
              </a:rPr>
              <a:t>https://www.nj.gov/labor/wageandhour/support/faqs/wageandhourworkerfaqs.shtml</a:t>
            </a:r>
            <a:r>
              <a:rPr lang="en-US" sz="1800">
                <a:solidFill>
                  <a:schemeClr val="lt1"/>
                </a:solidFill>
                <a:latin typeface="Arial"/>
                <a:ea typeface="Arial"/>
                <a:cs typeface="Arial"/>
                <a:sym typeface="Arial"/>
              </a:rPr>
              <a:t> </a:t>
            </a:r>
            <a:endParaRPr/>
          </a:p>
          <a:p>
            <a:pPr indent="-171450" lvl="0" marL="285750" marR="0" rtl="0" algn="l">
              <a:lnSpc>
                <a:spcPct val="115000"/>
              </a:lnSpc>
              <a:spcBef>
                <a:spcPts val="10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a:p>
            <a:pPr indent="-285750" lvl="0" marL="285750" marR="0" rtl="0" algn="l">
              <a:lnSpc>
                <a:spcPct val="115000"/>
              </a:lnSpc>
              <a:spcBef>
                <a:spcPts val="100"/>
              </a:spcBef>
              <a:spcAft>
                <a:spcPts val="0"/>
              </a:spcAft>
              <a:buClr>
                <a:schemeClr val="lt1"/>
              </a:buClr>
              <a:buSzPts val="1800"/>
              <a:buFont typeface="Arial"/>
              <a:buChar char="-"/>
            </a:pPr>
            <a:r>
              <a:rPr lang="en-US" sz="1800">
                <a:solidFill>
                  <a:schemeClr val="lt1"/>
                </a:solidFill>
                <a:latin typeface="Arial"/>
                <a:ea typeface="Arial"/>
                <a:cs typeface="Arial"/>
                <a:sym typeface="Arial"/>
              </a:rPr>
              <a:t>City of Orange Township, NJ, Chapter 90 Film and Digital Entertainment Production: </a:t>
            </a:r>
            <a:endParaRPr/>
          </a:p>
          <a:p>
            <a:pPr indent="0" lvl="0" marL="0" marR="0" rtl="0" algn="l">
              <a:lnSpc>
                <a:spcPct val="115000"/>
              </a:lnSpc>
              <a:spcBef>
                <a:spcPts val="100"/>
              </a:spcBef>
              <a:spcAft>
                <a:spcPts val="0"/>
              </a:spcAft>
              <a:buNone/>
            </a:pPr>
            <a:r>
              <a:rPr lang="en-US" sz="1800" u="sng">
                <a:solidFill>
                  <a:schemeClr val="lt1"/>
                </a:solidFill>
                <a:latin typeface="Arial"/>
                <a:ea typeface="Arial"/>
                <a:cs typeface="Arial"/>
                <a:sym typeface="Arial"/>
                <a:hlinkClick r:id="rId7">
                  <a:extLst>
                    <a:ext uri="{A12FA001-AC4F-418D-AE19-62706E023703}">
                      <ahyp:hlinkClr val="tx"/>
                    </a:ext>
                  </a:extLst>
                </a:hlinkClick>
              </a:rPr>
              <a:t>https://ecode360.com/44502894</a:t>
            </a:r>
            <a:r>
              <a:rPr lang="en-US" sz="1800">
                <a:solidFill>
                  <a:schemeClr val="lt1"/>
                </a:solidFill>
                <a:latin typeface="Arial"/>
                <a:ea typeface="Arial"/>
                <a:cs typeface="Arial"/>
                <a:sym typeface="Arial"/>
              </a:rPr>
              <a:t> </a:t>
            </a:r>
            <a:endParaRPr/>
          </a:p>
          <a:p>
            <a:pPr indent="0" lvl="0" marL="0" marR="0" rtl="0" algn="l">
              <a:lnSpc>
                <a:spcPct val="115000"/>
              </a:lnSpc>
              <a:spcBef>
                <a:spcPts val="100"/>
              </a:spcBef>
              <a:spcAft>
                <a:spcPts val="0"/>
              </a:spcAft>
              <a:buNone/>
            </a:pPr>
            <a:r>
              <a:t/>
            </a:r>
            <a:endParaRPr sz="1800">
              <a:solidFill>
                <a:schemeClr val="lt1"/>
              </a:solidFill>
              <a:latin typeface="Arial"/>
              <a:ea typeface="Arial"/>
              <a:cs typeface="Arial"/>
              <a:sym typeface="Arial"/>
            </a:endParaRPr>
          </a:p>
          <a:p>
            <a:pPr indent="0" lvl="0" marL="0" marR="0" rtl="0" algn="l">
              <a:lnSpc>
                <a:spcPct val="115000"/>
              </a:lnSpc>
              <a:spcBef>
                <a:spcPts val="100"/>
              </a:spcBef>
              <a:spcAft>
                <a:spcPts val="0"/>
              </a:spcAft>
              <a:buClr>
                <a:schemeClr val="lt1"/>
              </a:buClr>
              <a:buSzPts val="1600"/>
              <a:buFont typeface="Arial"/>
              <a:buNone/>
            </a:pPr>
            <a:r>
              <a:rPr i="1" lang="en-US" sz="1600">
                <a:solidFill>
                  <a:schemeClr val="lt1"/>
                </a:solidFill>
                <a:latin typeface="Arial"/>
                <a:ea typeface="Arial"/>
                <a:cs typeface="Arial"/>
                <a:sym typeface="Arial"/>
              </a:rPr>
              <a:t>Planning note: This is a proposed production budget framework, not legal, union, payroll, tax, insurance, or accounting advice. Confirm all SAG-AFTRA obligations, payroll handling, location requirements, and municipal fees before issuing offers or spending funds.</a:t>
            </a:r>
            <a:endParaRPr sz="1800">
              <a:solidFill>
                <a:schemeClr val="lt1"/>
              </a:solidFill>
              <a:latin typeface="Arial"/>
              <a:ea typeface="Arial"/>
              <a:cs typeface="Arial"/>
              <a:sym typeface="Arial"/>
            </a:endParaRPr>
          </a:p>
        </p:txBody>
      </p:sp>
      <p:cxnSp>
        <p:nvCxnSpPr>
          <p:cNvPr id="532" name="Google Shape;532;p35"/>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33" name="Google Shape;533;p35"/>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34" name="Google Shape;534;p35"/>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26</a:t>
            </a:r>
            <a:endParaRPr sz="16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539" name="Shape 539"/>
        <p:cNvGrpSpPr/>
        <p:nvPr/>
      </p:nvGrpSpPr>
      <p:grpSpPr>
        <a:xfrm>
          <a:off x="0" y="0"/>
          <a:ext cx="0" cy="0"/>
          <a:chOff x="0" y="0"/>
          <a:chExt cx="0" cy="0"/>
        </a:xfrm>
      </p:grpSpPr>
      <p:pic>
        <p:nvPicPr>
          <p:cNvPr descr="Poster-style artwork for The Freemans Oath showing Shakita and Jacob against a stormy civic skyline." id="540" name="Google Shape;540;p36"/>
          <p:cNvPicPr preferRelativeResize="0"/>
          <p:nvPr/>
        </p:nvPicPr>
        <p:blipFill rotWithShape="1">
          <a:blip r:embed="rId3">
            <a:alphaModFix/>
          </a:blip>
          <a:srcRect b="0" l="0" r="0" t="0"/>
          <a:stretch/>
        </p:blipFill>
        <p:spPr>
          <a:xfrm>
            <a:off x="0" y="0"/>
            <a:ext cx="12191695" cy="6858000"/>
          </a:xfrm>
          <a:prstGeom prst="rect">
            <a:avLst/>
          </a:prstGeom>
          <a:noFill/>
          <a:ln>
            <a:noFill/>
          </a:ln>
        </p:spPr>
      </p:pic>
      <p:sp>
        <p:nvSpPr>
          <p:cNvPr id="541" name="Google Shape;541;p36"/>
          <p:cNvSpPr/>
          <p:nvPr/>
        </p:nvSpPr>
        <p:spPr>
          <a:xfrm>
            <a:off x="0" y="0"/>
            <a:ext cx="12191695" cy="6858000"/>
          </a:xfrm>
          <a:prstGeom prst="rect">
            <a:avLst/>
          </a:prstGeom>
          <a:solidFill>
            <a:srgbClr val="020705">
              <a:alpha val="50196"/>
            </a:srgbClr>
          </a:solidFill>
          <a:ln cap="flat" cmpd="sng" w="12700">
            <a:solidFill>
              <a:srgbClr val="020705">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542" name="Google Shape;542;p36"/>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543" name="Google Shape;543;p36"/>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544" name="Google Shape;544;p36"/>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27</a:t>
            </a:r>
            <a:endParaRPr sz="1600">
              <a:solidFill>
                <a:schemeClr val="dk1"/>
              </a:solidFill>
              <a:latin typeface="Arial"/>
              <a:ea typeface="Arial"/>
              <a:cs typeface="Arial"/>
              <a:sym typeface="Arial"/>
            </a:endParaRPr>
          </a:p>
        </p:txBody>
      </p:sp>
      <p:pic>
        <p:nvPicPr>
          <p:cNvPr id="545" name="Google Shape;545;p36"/>
          <p:cNvPicPr preferRelativeResize="0"/>
          <p:nvPr/>
        </p:nvPicPr>
        <p:blipFill rotWithShape="1">
          <a:blip r:embed="rId4">
            <a:alphaModFix/>
          </a:blip>
          <a:srcRect b="0" l="0" r="0" t="0"/>
          <a:stretch/>
        </p:blipFill>
        <p:spPr>
          <a:xfrm>
            <a:off x="82721" y="146304"/>
            <a:ext cx="7608467" cy="6126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61" name="Shape 61"/>
        <p:cNvGrpSpPr/>
        <p:nvPr/>
      </p:nvGrpSpPr>
      <p:grpSpPr>
        <a:xfrm>
          <a:off x="0" y="0"/>
          <a:ext cx="0" cy="0"/>
          <a:chOff x="0" y="0"/>
          <a:chExt cx="0" cy="0"/>
        </a:xfrm>
      </p:grpSpPr>
      <p:pic>
        <p:nvPicPr>
          <p:cNvPr descr="Production still of Shakita in a white costume with arms open beside a ladder against a moody blue-lit background." id="62" name="Google Shape;62;p4"/>
          <p:cNvPicPr preferRelativeResize="0"/>
          <p:nvPr/>
        </p:nvPicPr>
        <p:blipFill rotWithShape="1">
          <a:blip r:embed="rId3">
            <a:alphaModFix/>
          </a:blip>
          <a:srcRect b="0" l="0" r="0" t="0"/>
          <a:stretch/>
        </p:blipFill>
        <p:spPr>
          <a:xfrm>
            <a:off x="7498080" y="640080"/>
            <a:ext cx="4526280" cy="2788920"/>
          </a:xfrm>
          <a:prstGeom prst="rect">
            <a:avLst/>
          </a:prstGeom>
          <a:noFill/>
          <a:ln>
            <a:noFill/>
          </a:ln>
        </p:spPr>
      </p:pic>
      <p:sp>
        <p:nvSpPr>
          <p:cNvPr id="63" name="Google Shape;63;p4"/>
          <p:cNvSpPr/>
          <p:nvPr/>
        </p:nvSpPr>
        <p:spPr>
          <a:xfrm>
            <a:off x="7483533" y="156415"/>
            <a:ext cx="4526280" cy="3709704"/>
          </a:xfrm>
          <a:prstGeom prst="rect">
            <a:avLst/>
          </a:prstGeom>
          <a:solidFill>
            <a:srgbClr val="07120F">
              <a:alpha val="0"/>
            </a:srgbClr>
          </a:solidFill>
          <a:ln cap="flat" cmpd="sng" w="13950">
            <a:solidFill>
              <a:srgbClr val="E0BF6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4"/>
          <p:cNvSpPr/>
          <p:nvPr/>
        </p:nvSpPr>
        <p:spPr>
          <a:xfrm>
            <a:off x="182187" y="98358"/>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STORY + POSITIONING</a:t>
            </a:r>
            <a:endParaRPr sz="3600">
              <a:solidFill>
                <a:schemeClr val="dk1"/>
              </a:solidFill>
              <a:latin typeface="Arial"/>
              <a:ea typeface="Arial"/>
              <a:cs typeface="Arial"/>
              <a:sym typeface="Arial"/>
            </a:endParaRPr>
          </a:p>
        </p:txBody>
      </p:sp>
      <p:sp>
        <p:nvSpPr>
          <p:cNvPr id="65" name="Google Shape;65;p4"/>
          <p:cNvSpPr/>
          <p:nvPr/>
        </p:nvSpPr>
        <p:spPr>
          <a:xfrm>
            <a:off x="167639" y="509837"/>
            <a:ext cx="7095605" cy="107899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Power is inherited.</a:t>
            </a:r>
            <a:endParaRPr sz="34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Conscience is earned.</a:t>
            </a:r>
            <a:endParaRPr sz="3400">
              <a:solidFill>
                <a:schemeClr val="dk1"/>
              </a:solidFill>
              <a:latin typeface="Arial"/>
              <a:ea typeface="Arial"/>
              <a:cs typeface="Arial"/>
              <a:sym typeface="Arial"/>
            </a:endParaRPr>
          </a:p>
        </p:txBody>
      </p:sp>
      <p:sp>
        <p:nvSpPr>
          <p:cNvPr id="66" name="Google Shape;66;p4"/>
          <p:cNvSpPr/>
          <p:nvPr/>
        </p:nvSpPr>
        <p:spPr>
          <a:xfrm>
            <a:off x="7483532" y="4157761"/>
            <a:ext cx="4540827" cy="1390124"/>
          </a:xfrm>
          <a:prstGeom prst="rect">
            <a:avLst/>
          </a:prstGeom>
          <a:solidFill>
            <a:srgbClr val="020705"/>
          </a:solidFill>
          <a:ln cap="flat" cmpd="sng" w="10150">
            <a:solidFill>
              <a:srgbClr val="27443A">
                <a:alpha val="90196"/>
              </a:srgbClr>
            </a:solidFill>
            <a:prstDash val="solid"/>
            <a:round/>
            <a:headEnd len="sm" w="sm" type="none"/>
            <a:tailEnd len="sm" w="sm" type="none"/>
          </a:ln>
          <a:effectLst>
            <a:outerShdw blurRad="25400" rotWithShape="0" algn="bl" dir="2700000" dist="13970">
              <a:srgbClr val="000000">
                <a:alpha val="25098"/>
              </a:srgbClr>
            </a:outerShdw>
          </a:effectLst>
        </p:spPr>
        <p:txBody>
          <a:bodyPr anchorCtr="0" anchor="t" bIns="2525" lIns="2525" spcFirstLastPara="1" rIns="2525" wrap="square" tIns="2525">
            <a:spAutoFit/>
          </a:bodyPr>
          <a:lstStyle/>
          <a:p>
            <a:pPr indent="0" lvl="0" marL="0" marR="0" rtl="0" algn="l">
              <a:spcBef>
                <a:spcPts val="0"/>
              </a:spcBef>
              <a:spcAft>
                <a:spcPts val="0"/>
              </a:spcAft>
              <a:buClr>
                <a:srgbClr val="E3D5B7"/>
              </a:buClr>
              <a:buSzPts val="1800"/>
              <a:buFont typeface="Arial"/>
              <a:buNone/>
            </a:pPr>
            <a:r>
              <a:rPr lang="en-US" sz="1800">
                <a:solidFill>
                  <a:srgbClr val="E3D5B7"/>
                </a:solidFill>
                <a:latin typeface="Arial"/>
                <a:ea typeface="Arial"/>
                <a:cs typeface="Arial"/>
                <a:sym typeface="Arial"/>
              </a:rPr>
              <a:t>Jacob Freeman is one deal away from the office he was raised to want. To win, he must decide whether to honor his father's legacy or bury the truth beneath blood, ballots, and a body count.</a:t>
            </a:r>
            <a:endParaRPr sz="1800">
              <a:solidFill>
                <a:schemeClr val="dk1"/>
              </a:solidFill>
              <a:latin typeface="Arial"/>
              <a:ea typeface="Arial"/>
              <a:cs typeface="Arial"/>
              <a:sym typeface="Arial"/>
            </a:endParaRPr>
          </a:p>
        </p:txBody>
      </p:sp>
      <p:sp>
        <p:nvSpPr>
          <p:cNvPr id="67" name="Google Shape;67;p4"/>
          <p:cNvSpPr/>
          <p:nvPr/>
        </p:nvSpPr>
        <p:spPr>
          <a:xfrm>
            <a:off x="167639" y="1858523"/>
            <a:ext cx="7081057" cy="4097532"/>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285750" lvl="0" marL="285750" marR="0" rtl="0" algn="l">
              <a:spcBef>
                <a:spcPts val="0"/>
              </a:spcBef>
              <a:spcAft>
                <a:spcPts val="0"/>
              </a:spcAft>
              <a:buClr>
                <a:srgbClr val="F7EFD8"/>
              </a:buClr>
              <a:buSzPts val="1900"/>
              <a:buFont typeface="Arial"/>
              <a:buChar char="•"/>
            </a:pPr>
            <a:r>
              <a:rPr b="1" lang="en-US" sz="1900">
                <a:solidFill>
                  <a:srgbClr val="F7EFD8"/>
                </a:solidFill>
                <a:latin typeface="Arial"/>
                <a:ea typeface="Arial"/>
                <a:cs typeface="Arial"/>
                <a:sym typeface="Arial"/>
              </a:rPr>
              <a:t>Themes:</a:t>
            </a:r>
            <a:endParaRPr/>
          </a:p>
          <a:p>
            <a:pPr indent="-165100" lvl="0" marL="285750" marR="0" rtl="0" algn="l">
              <a:spcBef>
                <a:spcPts val="0"/>
              </a:spcBef>
              <a:spcAft>
                <a:spcPts val="0"/>
              </a:spcAft>
              <a:buClr>
                <a:schemeClr val="dk1"/>
              </a:buClr>
              <a:buSzPts val="1900"/>
              <a:buFont typeface="Arial"/>
              <a:buNone/>
            </a:pPr>
            <a:r>
              <a:t/>
            </a:r>
            <a:endParaRPr b="1" sz="1900">
              <a:solidFill>
                <a:srgbClr val="F7EFD8"/>
              </a:solidFill>
              <a:latin typeface="Arial"/>
              <a:ea typeface="Arial"/>
              <a:cs typeface="Arial"/>
              <a:sym typeface="Arial"/>
            </a:endParaRPr>
          </a:p>
          <a:p>
            <a:pPr indent="-285750" lvl="0" marL="285750" marR="0" rtl="0" algn="l">
              <a:spcBef>
                <a:spcPts val="0"/>
              </a:spcBef>
              <a:spcAft>
                <a:spcPts val="0"/>
              </a:spcAft>
              <a:buClr>
                <a:srgbClr val="F7EFD8"/>
              </a:buClr>
              <a:buSzPts val="1900"/>
              <a:buFont typeface="Arial"/>
              <a:buChar char="•"/>
            </a:pPr>
            <a:r>
              <a:rPr b="1" lang="en-US" sz="1900">
                <a:solidFill>
                  <a:srgbClr val="F7EFD8"/>
                </a:solidFill>
                <a:latin typeface="Arial"/>
                <a:ea typeface="Arial"/>
                <a:cs typeface="Arial"/>
                <a:sym typeface="Arial"/>
              </a:rPr>
              <a:t>1. </a:t>
            </a:r>
            <a:r>
              <a:rPr b="1" lang="en-US" sz="1900">
                <a:solidFill>
                  <a:srgbClr val="FFD966"/>
                </a:solidFill>
                <a:latin typeface="Arial"/>
                <a:ea typeface="Arial"/>
                <a:cs typeface="Arial"/>
                <a:sym typeface="Arial"/>
              </a:rPr>
              <a:t>Redemption &amp; Guilt</a:t>
            </a:r>
            <a:r>
              <a:rPr b="1" lang="en-US" sz="1900">
                <a:solidFill>
                  <a:srgbClr val="F7EFD8"/>
                </a:solidFill>
                <a:latin typeface="Arial"/>
                <a:ea typeface="Arial"/>
                <a:cs typeface="Arial"/>
                <a:sym typeface="Arial"/>
              </a:rPr>
              <a:t>: The internal struggle of Jacob Freeman to reconcile his past actions and seek redemption for his father's sins, even if it costs him everything.</a:t>
            </a:r>
            <a:endParaRPr/>
          </a:p>
          <a:p>
            <a:pPr indent="-165100" lvl="0" marL="285750" marR="0" rtl="0" algn="l">
              <a:spcBef>
                <a:spcPts val="0"/>
              </a:spcBef>
              <a:spcAft>
                <a:spcPts val="0"/>
              </a:spcAft>
              <a:buClr>
                <a:schemeClr val="dk1"/>
              </a:buClr>
              <a:buSzPts val="1900"/>
              <a:buFont typeface="Arial"/>
              <a:buNone/>
            </a:pPr>
            <a:r>
              <a:t/>
            </a:r>
            <a:endParaRPr b="1" sz="1900">
              <a:solidFill>
                <a:srgbClr val="F7EFD8"/>
              </a:solidFill>
              <a:latin typeface="Arial"/>
              <a:ea typeface="Arial"/>
              <a:cs typeface="Arial"/>
              <a:sym typeface="Arial"/>
            </a:endParaRPr>
          </a:p>
          <a:p>
            <a:pPr indent="-285750" lvl="0" marL="285750" marR="0" rtl="0" algn="l">
              <a:spcBef>
                <a:spcPts val="0"/>
              </a:spcBef>
              <a:spcAft>
                <a:spcPts val="0"/>
              </a:spcAft>
              <a:buClr>
                <a:srgbClr val="F7EFD8"/>
              </a:buClr>
              <a:buSzPts val="1900"/>
              <a:buFont typeface="Arial"/>
              <a:buChar char="•"/>
            </a:pPr>
            <a:r>
              <a:rPr b="1" lang="en-US" sz="1900">
                <a:solidFill>
                  <a:srgbClr val="F7EFD8"/>
                </a:solidFill>
                <a:latin typeface="Arial"/>
                <a:ea typeface="Arial"/>
                <a:cs typeface="Arial"/>
                <a:sym typeface="Arial"/>
              </a:rPr>
              <a:t>2. </a:t>
            </a:r>
            <a:r>
              <a:rPr b="1" lang="en-US" sz="1900">
                <a:solidFill>
                  <a:srgbClr val="FFD966"/>
                </a:solidFill>
                <a:latin typeface="Arial"/>
                <a:ea typeface="Arial"/>
                <a:cs typeface="Arial"/>
                <a:sym typeface="Arial"/>
              </a:rPr>
              <a:t>Power &amp; Corruption</a:t>
            </a:r>
            <a:r>
              <a:rPr b="1" lang="en-US" sz="1900">
                <a:solidFill>
                  <a:srgbClr val="F7EFD8"/>
                </a:solidFill>
                <a:latin typeface="Arial"/>
                <a:ea typeface="Arial"/>
                <a:cs typeface="Arial"/>
                <a:sym typeface="Arial"/>
              </a:rPr>
              <a:t>: The corruptive nature of political power, and how it twists relationships and identities.</a:t>
            </a:r>
            <a:endParaRPr/>
          </a:p>
          <a:p>
            <a:pPr indent="-165100" lvl="0" marL="285750" marR="0" rtl="0" algn="l">
              <a:spcBef>
                <a:spcPts val="0"/>
              </a:spcBef>
              <a:spcAft>
                <a:spcPts val="0"/>
              </a:spcAft>
              <a:buClr>
                <a:schemeClr val="dk1"/>
              </a:buClr>
              <a:buSzPts val="1900"/>
              <a:buFont typeface="Arial"/>
              <a:buNone/>
            </a:pPr>
            <a:r>
              <a:t/>
            </a:r>
            <a:endParaRPr b="1" sz="1900">
              <a:solidFill>
                <a:srgbClr val="FFD966"/>
              </a:solidFill>
              <a:latin typeface="Arial"/>
              <a:ea typeface="Arial"/>
              <a:cs typeface="Arial"/>
              <a:sym typeface="Arial"/>
            </a:endParaRPr>
          </a:p>
          <a:p>
            <a:pPr indent="-285750" lvl="0" marL="285750" marR="0" rtl="0" algn="l">
              <a:spcBef>
                <a:spcPts val="0"/>
              </a:spcBef>
              <a:spcAft>
                <a:spcPts val="0"/>
              </a:spcAft>
              <a:buClr>
                <a:srgbClr val="F7EFD8"/>
              </a:buClr>
              <a:buSzPts val="1900"/>
              <a:buFont typeface="Arial"/>
              <a:buChar char="•"/>
            </a:pPr>
            <a:r>
              <a:rPr b="1" lang="en-US" sz="1900">
                <a:solidFill>
                  <a:srgbClr val="F7EFD8"/>
                </a:solidFill>
                <a:latin typeface="Arial"/>
                <a:ea typeface="Arial"/>
                <a:cs typeface="Arial"/>
                <a:sym typeface="Arial"/>
              </a:rPr>
              <a:t>3. </a:t>
            </a:r>
            <a:r>
              <a:rPr b="1" lang="en-US" sz="1900">
                <a:solidFill>
                  <a:srgbClr val="FFD966"/>
                </a:solidFill>
                <a:latin typeface="Arial"/>
                <a:ea typeface="Arial"/>
                <a:cs typeface="Arial"/>
                <a:sym typeface="Arial"/>
              </a:rPr>
              <a:t>Betrayal &amp; Loyalty</a:t>
            </a:r>
            <a:r>
              <a:rPr b="1" lang="en-US" sz="1900">
                <a:solidFill>
                  <a:srgbClr val="F7EFD8"/>
                </a:solidFill>
                <a:latin typeface="Arial"/>
                <a:ea typeface="Arial"/>
                <a:cs typeface="Arial"/>
                <a:sym typeface="Arial"/>
              </a:rPr>
              <a:t>: The betrayal Jacob faces from those he once trusted, and the loyalty of those who still stand by him.</a:t>
            </a:r>
            <a:endParaRPr/>
          </a:p>
          <a:p>
            <a:pPr indent="-165100" lvl="0" marL="285750" marR="0" rtl="0" algn="l">
              <a:spcBef>
                <a:spcPts val="0"/>
              </a:spcBef>
              <a:spcAft>
                <a:spcPts val="0"/>
              </a:spcAft>
              <a:buClr>
                <a:schemeClr val="dk1"/>
              </a:buClr>
              <a:buSzPts val="1900"/>
              <a:buFont typeface="Arial"/>
              <a:buNone/>
            </a:pPr>
            <a:r>
              <a:t/>
            </a:r>
            <a:endParaRPr b="1" sz="1900">
              <a:solidFill>
                <a:srgbClr val="F7EFD8"/>
              </a:solidFill>
              <a:latin typeface="Arial"/>
              <a:ea typeface="Arial"/>
              <a:cs typeface="Arial"/>
              <a:sym typeface="Arial"/>
            </a:endParaRPr>
          </a:p>
          <a:p>
            <a:pPr indent="-285750" lvl="0" marL="285750" marR="0" rtl="0" algn="l">
              <a:spcBef>
                <a:spcPts val="0"/>
              </a:spcBef>
              <a:spcAft>
                <a:spcPts val="0"/>
              </a:spcAft>
              <a:buClr>
                <a:srgbClr val="F7EFD8"/>
              </a:buClr>
              <a:buSzPts val="1900"/>
              <a:buFont typeface="Arial"/>
              <a:buChar char="•"/>
            </a:pPr>
            <a:r>
              <a:rPr b="1" lang="en-US" sz="1900">
                <a:solidFill>
                  <a:srgbClr val="F7EFD8"/>
                </a:solidFill>
                <a:latin typeface="Arial"/>
                <a:ea typeface="Arial"/>
                <a:cs typeface="Arial"/>
                <a:sym typeface="Arial"/>
              </a:rPr>
              <a:t>4. </a:t>
            </a:r>
            <a:r>
              <a:rPr b="1" lang="en-US" sz="1900">
                <a:solidFill>
                  <a:srgbClr val="FFD966"/>
                </a:solidFill>
                <a:latin typeface="Arial"/>
                <a:ea typeface="Arial"/>
                <a:cs typeface="Arial"/>
                <a:sym typeface="Arial"/>
              </a:rPr>
              <a:t>The Fight for Truth</a:t>
            </a:r>
            <a:r>
              <a:rPr b="1" lang="en-US" sz="1900">
                <a:solidFill>
                  <a:srgbClr val="F7EFD8"/>
                </a:solidFill>
                <a:latin typeface="Arial"/>
                <a:ea typeface="Arial"/>
                <a:cs typeface="Arial"/>
                <a:sym typeface="Arial"/>
              </a:rPr>
              <a:t>: The ultimate battle between truth and lies, and the personal cost of unveiling the truth.</a:t>
            </a:r>
            <a:endParaRPr/>
          </a:p>
        </p:txBody>
      </p:sp>
      <p:cxnSp>
        <p:nvCxnSpPr>
          <p:cNvPr id="68" name="Google Shape;68;p4"/>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69" name="Google Shape;69;p4"/>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70" name="Google Shape;70;p4"/>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03</a:t>
            </a:r>
            <a:endParaRPr sz="16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75" name="Shape 75"/>
        <p:cNvGrpSpPr/>
        <p:nvPr/>
      </p:nvGrpSpPr>
      <p:grpSpPr>
        <a:xfrm>
          <a:off x="0" y="0"/>
          <a:ext cx="0" cy="0"/>
          <a:chOff x="0" y="0"/>
          <a:chExt cx="0" cy="0"/>
        </a:xfrm>
      </p:grpSpPr>
      <p:sp>
        <p:nvSpPr>
          <p:cNvPr id="76" name="Google Shape;76;p5"/>
          <p:cNvSpPr/>
          <p:nvPr/>
        </p:nvSpPr>
        <p:spPr>
          <a:xfrm>
            <a:off x="253538" y="168790"/>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STORY + POSITIONING</a:t>
            </a:r>
            <a:endParaRPr sz="3600">
              <a:solidFill>
                <a:schemeClr val="dk1"/>
              </a:solidFill>
              <a:latin typeface="Arial"/>
              <a:ea typeface="Arial"/>
              <a:cs typeface="Arial"/>
              <a:sym typeface="Arial"/>
            </a:endParaRPr>
          </a:p>
        </p:txBody>
      </p:sp>
      <p:sp>
        <p:nvSpPr>
          <p:cNvPr id="77" name="Google Shape;77;p5"/>
          <p:cNvSpPr/>
          <p:nvPr/>
        </p:nvSpPr>
        <p:spPr>
          <a:xfrm>
            <a:off x="6945284" y="146304"/>
            <a:ext cx="5943600" cy="107899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Power is inherited.</a:t>
            </a:r>
            <a:endParaRPr sz="3400">
              <a:solidFill>
                <a:schemeClr val="dk1"/>
              </a:solidFill>
              <a:latin typeface="Arial"/>
              <a:ea typeface="Arial"/>
              <a:cs typeface="Arial"/>
              <a:sym typeface="Arial"/>
            </a:endParaRPr>
          </a:p>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Conscience is earned.</a:t>
            </a:r>
            <a:endParaRPr sz="3400">
              <a:solidFill>
                <a:schemeClr val="dk1"/>
              </a:solidFill>
              <a:latin typeface="Arial"/>
              <a:ea typeface="Arial"/>
              <a:cs typeface="Arial"/>
              <a:sym typeface="Arial"/>
            </a:endParaRPr>
          </a:p>
        </p:txBody>
      </p:sp>
      <p:sp>
        <p:nvSpPr>
          <p:cNvPr id="78" name="Google Shape;78;p5"/>
          <p:cNvSpPr/>
          <p:nvPr/>
        </p:nvSpPr>
        <p:spPr>
          <a:xfrm>
            <a:off x="253538" y="700206"/>
            <a:ext cx="6583679" cy="5544082"/>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285750" lvl="0" marL="285750" marR="0" rtl="0" algn="l">
              <a:spcBef>
                <a:spcPts val="0"/>
              </a:spcBef>
              <a:spcAft>
                <a:spcPts val="0"/>
              </a:spcAft>
              <a:buClr>
                <a:srgbClr val="F7EFD8"/>
              </a:buClr>
              <a:buSzPts val="1800"/>
              <a:buFont typeface="Arial"/>
              <a:buChar char="•"/>
            </a:pPr>
            <a:r>
              <a:rPr b="1" lang="en-US" sz="1800">
                <a:solidFill>
                  <a:srgbClr val="F7EFD8"/>
                </a:solidFill>
                <a:latin typeface="Arial"/>
                <a:ea typeface="Arial"/>
                <a:cs typeface="Arial"/>
                <a:sym typeface="Arial"/>
              </a:rPr>
              <a:t>Key Selling Points:</a:t>
            </a:r>
            <a:endParaRPr/>
          </a:p>
          <a:p>
            <a:pPr indent="-171450" lvl="0" marL="285750" marR="0" rtl="0" algn="l">
              <a:spcBef>
                <a:spcPts val="0"/>
              </a:spcBef>
              <a:spcAft>
                <a:spcPts val="0"/>
              </a:spcAft>
              <a:buClr>
                <a:schemeClr val="dk1"/>
              </a:buClr>
              <a:buSzPts val="1800"/>
              <a:buFont typeface="Arial"/>
              <a:buNone/>
            </a:pPr>
            <a:r>
              <a:t/>
            </a:r>
            <a:endParaRPr b="1" sz="1800">
              <a:solidFill>
                <a:srgbClr val="F7EFD8"/>
              </a:solidFill>
              <a:latin typeface="Arial"/>
              <a:ea typeface="Arial"/>
              <a:cs typeface="Arial"/>
              <a:sym typeface="Arial"/>
            </a:endParaRPr>
          </a:p>
          <a:p>
            <a:pPr indent="0" lvl="0" marL="0" marR="0" rtl="0" algn="l">
              <a:spcBef>
                <a:spcPts val="0"/>
              </a:spcBef>
              <a:spcAft>
                <a:spcPts val="0"/>
              </a:spcAft>
              <a:buNone/>
            </a:pPr>
            <a:r>
              <a:rPr b="1" lang="en-US" sz="1800">
                <a:solidFill>
                  <a:srgbClr val="F7EFD8"/>
                </a:solidFill>
                <a:latin typeface="Arial"/>
                <a:ea typeface="Arial"/>
                <a:cs typeface="Arial"/>
                <a:sym typeface="Arial"/>
              </a:rPr>
              <a:t>1. </a:t>
            </a:r>
            <a:r>
              <a:rPr b="1" lang="en-US" sz="1800">
                <a:solidFill>
                  <a:srgbClr val="FFD966"/>
                </a:solidFill>
                <a:latin typeface="Arial"/>
                <a:ea typeface="Arial"/>
                <a:cs typeface="Arial"/>
                <a:sym typeface="Arial"/>
              </a:rPr>
              <a:t>A Complex Protagonist</a:t>
            </a:r>
            <a:r>
              <a:rPr b="1" lang="en-US" sz="1800">
                <a:solidFill>
                  <a:srgbClr val="F7EFD8"/>
                </a:solidFill>
                <a:latin typeface="Arial"/>
                <a:ea typeface="Arial"/>
                <a:cs typeface="Arial"/>
                <a:sym typeface="Arial"/>
              </a:rPr>
              <a:t>: Jacob Freeman’s transformation from an ambitious, morally grey figure to a man seeking redemption offers a compelling character arc that will resonate with viewers who appreciate nuanced storytelling.</a:t>
            </a:r>
            <a:endParaRPr/>
          </a:p>
          <a:p>
            <a:pPr indent="-228600" lvl="0" marL="342900" marR="0" rtl="0" algn="l">
              <a:spcBef>
                <a:spcPts val="0"/>
              </a:spcBef>
              <a:spcAft>
                <a:spcPts val="0"/>
              </a:spcAft>
              <a:buClr>
                <a:schemeClr val="dk1"/>
              </a:buClr>
              <a:buSzPts val="1800"/>
              <a:buFont typeface="Arial"/>
              <a:buNone/>
            </a:pPr>
            <a:r>
              <a:t/>
            </a:r>
            <a:endParaRPr b="1" sz="1800">
              <a:solidFill>
                <a:srgbClr val="F7EFD8"/>
              </a:solidFill>
              <a:latin typeface="Arial"/>
              <a:ea typeface="Arial"/>
              <a:cs typeface="Arial"/>
              <a:sym typeface="Arial"/>
            </a:endParaRPr>
          </a:p>
          <a:p>
            <a:pPr indent="0" lvl="0" marL="0" marR="0" rtl="0" algn="l">
              <a:spcBef>
                <a:spcPts val="0"/>
              </a:spcBef>
              <a:spcAft>
                <a:spcPts val="0"/>
              </a:spcAft>
              <a:buNone/>
            </a:pPr>
            <a:r>
              <a:rPr b="1" lang="en-US" sz="1800">
                <a:solidFill>
                  <a:srgbClr val="F7EFD8"/>
                </a:solidFill>
                <a:latin typeface="Arial"/>
                <a:ea typeface="Arial"/>
                <a:cs typeface="Arial"/>
                <a:sym typeface="Arial"/>
              </a:rPr>
              <a:t>2. </a:t>
            </a:r>
            <a:r>
              <a:rPr b="1" lang="en-US" sz="1800">
                <a:solidFill>
                  <a:srgbClr val="FFD966"/>
                </a:solidFill>
                <a:latin typeface="Arial"/>
                <a:ea typeface="Arial"/>
                <a:cs typeface="Arial"/>
                <a:sym typeface="Arial"/>
              </a:rPr>
              <a:t>High-Stakes Drama</a:t>
            </a:r>
            <a:r>
              <a:rPr b="1" lang="en-US" sz="1800">
                <a:solidFill>
                  <a:srgbClr val="F7EFD8"/>
                </a:solidFill>
                <a:latin typeface="Arial"/>
                <a:ea typeface="Arial"/>
                <a:cs typeface="Arial"/>
                <a:sym typeface="Arial"/>
              </a:rPr>
              <a:t>: The story’s intense confrontations, power struggles, and moments of moral decision-making make for an edge-of-your-seat viewing experience.</a:t>
            </a:r>
            <a:endParaRPr/>
          </a:p>
          <a:p>
            <a:pPr indent="0" lvl="0" marL="0" marR="0" rtl="0" algn="l">
              <a:spcBef>
                <a:spcPts val="0"/>
              </a:spcBef>
              <a:spcAft>
                <a:spcPts val="0"/>
              </a:spcAft>
              <a:buNone/>
            </a:pPr>
            <a:r>
              <a:t/>
            </a:r>
            <a:endParaRPr b="1" sz="1800">
              <a:solidFill>
                <a:srgbClr val="F7EFD8"/>
              </a:solidFill>
              <a:latin typeface="Arial"/>
              <a:ea typeface="Arial"/>
              <a:cs typeface="Arial"/>
              <a:sym typeface="Arial"/>
            </a:endParaRPr>
          </a:p>
          <a:p>
            <a:pPr indent="0" lvl="0" marL="0" marR="0" rtl="0" algn="l">
              <a:spcBef>
                <a:spcPts val="0"/>
              </a:spcBef>
              <a:spcAft>
                <a:spcPts val="0"/>
              </a:spcAft>
              <a:buNone/>
            </a:pPr>
            <a:r>
              <a:rPr b="1" lang="en-US" sz="1800">
                <a:solidFill>
                  <a:srgbClr val="F7EFD8"/>
                </a:solidFill>
                <a:latin typeface="Arial"/>
                <a:ea typeface="Arial"/>
                <a:cs typeface="Arial"/>
                <a:sym typeface="Arial"/>
              </a:rPr>
              <a:t>3. </a:t>
            </a:r>
            <a:r>
              <a:rPr b="1" lang="en-US" sz="1800">
                <a:solidFill>
                  <a:srgbClr val="FFD966"/>
                </a:solidFill>
                <a:latin typeface="Arial"/>
                <a:ea typeface="Arial"/>
                <a:cs typeface="Arial"/>
                <a:sym typeface="Arial"/>
              </a:rPr>
              <a:t>Supernatural Twist</a:t>
            </a:r>
            <a:r>
              <a:rPr b="1" lang="en-US" sz="1800">
                <a:solidFill>
                  <a:srgbClr val="F7EFD8"/>
                </a:solidFill>
                <a:latin typeface="Arial"/>
                <a:ea typeface="Arial"/>
                <a:cs typeface="Arial"/>
                <a:sym typeface="Arial"/>
              </a:rPr>
              <a:t>: The introduction of Shakita and her otherworldly influence adds a unique and unpredictable element, giving the story a supernatural edge that will surprise and intrigue viewers.</a:t>
            </a:r>
            <a:endParaRPr/>
          </a:p>
          <a:p>
            <a:pPr indent="0" lvl="0" marL="0" marR="0" rtl="0" algn="l">
              <a:spcBef>
                <a:spcPts val="0"/>
              </a:spcBef>
              <a:spcAft>
                <a:spcPts val="0"/>
              </a:spcAft>
              <a:buNone/>
            </a:pPr>
            <a:r>
              <a:t/>
            </a:r>
            <a:endParaRPr b="1" sz="1800">
              <a:solidFill>
                <a:srgbClr val="F7EFD8"/>
              </a:solidFill>
              <a:latin typeface="Arial"/>
              <a:ea typeface="Arial"/>
              <a:cs typeface="Arial"/>
              <a:sym typeface="Arial"/>
            </a:endParaRPr>
          </a:p>
          <a:p>
            <a:pPr indent="0" lvl="0" marL="0" marR="0" rtl="0" algn="l">
              <a:spcBef>
                <a:spcPts val="0"/>
              </a:spcBef>
              <a:spcAft>
                <a:spcPts val="0"/>
              </a:spcAft>
              <a:buNone/>
            </a:pPr>
            <a:r>
              <a:rPr b="1" lang="en-US" sz="1800">
                <a:solidFill>
                  <a:srgbClr val="F7EFD8"/>
                </a:solidFill>
                <a:latin typeface="Arial"/>
                <a:ea typeface="Arial"/>
                <a:cs typeface="Arial"/>
                <a:sym typeface="Arial"/>
              </a:rPr>
              <a:t>4. </a:t>
            </a:r>
            <a:r>
              <a:rPr b="1" lang="en-US" sz="1800">
                <a:solidFill>
                  <a:srgbClr val="FFD966"/>
                </a:solidFill>
                <a:latin typeface="Arial"/>
                <a:ea typeface="Arial"/>
                <a:cs typeface="Arial"/>
                <a:sym typeface="Arial"/>
              </a:rPr>
              <a:t>Timely Themes</a:t>
            </a:r>
            <a:r>
              <a:rPr b="1" lang="en-US" sz="1800">
                <a:solidFill>
                  <a:srgbClr val="F7EFD8"/>
                </a:solidFill>
                <a:latin typeface="Arial"/>
                <a:ea typeface="Arial"/>
                <a:cs typeface="Arial"/>
                <a:sym typeface="Arial"/>
              </a:rPr>
              <a:t>: The exploration of power, corruption, and redemption in a political context feels highly relevant to contemporary discussions about integrity, accountability, and the consequences of one’s actions.</a:t>
            </a:r>
            <a:endParaRPr/>
          </a:p>
        </p:txBody>
      </p:sp>
      <p:cxnSp>
        <p:nvCxnSpPr>
          <p:cNvPr id="79" name="Google Shape;79;p5"/>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80" name="Google Shape;80;p5"/>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81" name="Google Shape;81;p5"/>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03</a:t>
            </a:r>
            <a:endParaRPr sz="1600">
              <a:solidFill>
                <a:schemeClr val="dk1"/>
              </a:solidFill>
              <a:latin typeface="Arial"/>
              <a:ea typeface="Arial"/>
              <a:cs typeface="Arial"/>
              <a:sym typeface="Arial"/>
            </a:endParaRPr>
          </a:p>
        </p:txBody>
      </p:sp>
      <p:pic>
        <p:nvPicPr>
          <p:cNvPr id="82" name="Google Shape;82;p5"/>
          <p:cNvPicPr preferRelativeResize="0"/>
          <p:nvPr/>
        </p:nvPicPr>
        <p:blipFill rotWithShape="1">
          <a:blip r:embed="rId3">
            <a:alphaModFix/>
          </a:blip>
          <a:srcRect b="0" l="0" r="0" t="0"/>
          <a:stretch/>
        </p:blipFill>
        <p:spPr>
          <a:xfrm>
            <a:off x="6945284" y="1298034"/>
            <a:ext cx="4993178" cy="48077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87" name="Shape 87"/>
        <p:cNvGrpSpPr/>
        <p:nvPr/>
      </p:nvGrpSpPr>
      <p:grpSpPr>
        <a:xfrm>
          <a:off x="0" y="0"/>
          <a:ext cx="0" cy="0"/>
          <a:chOff x="0" y="0"/>
          <a:chExt cx="0" cy="0"/>
        </a:xfrm>
      </p:grpSpPr>
      <p:pic>
        <p:nvPicPr>
          <p:cNvPr descr="Empty courtroom with a single illuminated chair, suggesting judgment and consequence." id="88" name="Google Shape;88;p6"/>
          <p:cNvPicPr preferRelativeResize="0"/>
          <p:nvPr/>
        </p:nvPicPr>
        <p:blipFill rotWithShape="1">
          <a:blip r:embed="rId3">
            <a:alphaModFix/>
          </a:blip>
          <a:srcRect b="0" l="0" r="8709" t="0"/>
          <a:stretch/>
        </p:blipFill>
        <p:spPr>
          <a:xfrm>
            <a:off x="7498080" y="858653"/>
            <a:ext cx="4526280" cy="2788920"/>
          </a:xfrm>
          <a:prstGeom prst="rect">
            <a:avLst/>
          </a:prstGeom>
          <a:noFill/>
          <a:ln>
            <a:noFill/>
          </a:ln>
        </p:spPr>
      </p:pic>
      <p:sp>
        <p:nvSpPr>
          <p:cNvPr id="89" name="Google Shape;89;p6"/>
          <p:cNvSpPr/>
          <p:nvPr/>
        </p:nvSpPr>
        <p:spPr>
          <a:xfrm>
            <a:off x="7498080" y="295547"/>
            <a:ext cx="4526280" cy="3993189"/>
          </a:xfrm>
          <a:prstGeom prst="rect">
            <a:avLst/>
          </a:prstGeom>
          <a:solidFill>
            <a:srgbClr val="07120F">
              <a:alpha val="0"/>
            </a:srgbClr>
          </a:solidFill>
          <a:ln cap="flat" cmpd="sng" w="13950">
            <a:solidFill>
              <a:srgbClr val="E0BF6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6"/>
          <p:cNvSpPr/>
          <p:nvPr/>
        </p:nvSpPr>
        <p:spPr>
          <a:xfrm>
            <a:off x="284295" y="212837"/>
            <a:ext cx="51206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DIRECTOR'S STATEMENT</a:t>
            </a:r>
            <a:endParaRPr sz="3600">
              <a:solidFill>
                <a:schemeClr val="dk1"/>
              </a:solidFill>
              <a:latin typeface="Arial"/>
              <a:ea typeface="Arial"/>
              <a:cs typeface="Arial"/>
              <a:sym typeface="Arial"/>
            </a:endParaRPr>
          </a:p>
        </p:txBody>
      </p:sp>
      <p:sp>
        <p:nvSpPr>
          <p:cNvPr id="91" name="Google Shape;91;p6"/>
          <p:cNvSpPr/>
          <p:nvPr/>
        </p:nvSpPr>
        <p:spPr>
          <a:xfrm>
            <a:off x="284295" y="924211"/>
            <a:ext cx="6901509"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The old sin always finds the son.</a:t>
            </a:r>
            <a:endParaRPr sz="3200">
              <a:solidFill>
                <a:schemeClr val="dk1"/>
              </a:solidFill>
              <a:latin typeface="Arial"/>
              <a:ea typeface="Arial"/>
              <a:cs typeface="Arial"/>
              <a:sym typeface="Arial"/>
            </a:endParaRPr>
          </a:p>
        </p:txBody>
      </p:sp>
      <p:sp>
        <p:nvSpPr>
          <p:cNvPr id="92" name="Google Shape;92;p6"/>
          <p:cNvSpPr/>
          <p:nvPr/>
        </p:nvSpPr>
        <p:spPr>
          <a:xfrm>
            <a:off x="284294" y="1766055"/>
            <a:ext cx="7051687" cy="836126"/>
          </a:xfrm>
          <a:prstGeom prst="rect">
            <a:avLst/>
          </a:prstGeom>
          <a:solidFill>
            <a:srgbClr val="020705"/>
          </a:solidFill>
          <a:ln cap="flat" cmpd="sng" w="10150">
            <a:solidFill>
              <a:srgbClr val="27443A">
                <a:alpha val="90196"/>
              </a:srgbClr>
            </a:solidFill>
            <a:prstDash val="solid"/>
            <a:round/>
            <a:headEnd len="sm" w="sm" type="none"/>
            <a:tailEnd len="sm" w="sm" type="none"/>
          </a:ln>
          <a:effectLst>
            <a:outerShdw blurRad="25400" rotWithShape="0" algn="bl" dir="2700000" dist="13970">
              <a:srgbClr val="000000">
                <a:alpha val="25098"/>
              </a:srgbClr>
            </a:outerShdw>
          </a:effectLst>
        </p:spPr>
        <p:txBody>
          <a:bodyPr anchorCtr="0" anchor="t" bIns="2525" lIns="2525" spcFirstLastPara="1" rIns="2525" wrap="square" tIns="2525">
            <a:spAutoFit/>
          </a:bodyPr>
          <a:lstStyle/>
          <a:p>
            <a:pPr indent="0" lvl="0" marL="0" marR="0" rtl="0" algn="l">
              <a:spcBef>
                <a:spcPts val="0"/>
              </a:spcBef>
              <a:spcAft>
                <a:spcPts val="0"/>
              </a:spcAft>
              <a:buClr>
                <a:srgbClr val="FFD966"/>
              </a:buClr>
              <a:buSzPts val="1800"/>
              <a:buFont typeface="Arial"/>
              <a:buNone/>
            </a:pPr>
            <a:r>
              <a:rPr lang="en-US" sz="1800">
                <a:solidFill>
                  <a:srgbClr val="FFD966"/>
                </a:solidFill>
                <a:latin typeface="Arial"/>
                <a:ea typeface="Arial"/>
                <a:cs typeface="Arial"/>
                <a:sym typeface="Arial"/>
              </a:rPr>
              <a:t>The Freemans' Oath is not about a politician with a problem. It is about inheritance: what a son owes his father, what a leader owes his community, and what a man owes his own soul.</a:t>
            </a:r>
            <a:endParaRPr sz="1800">
              <a:solidFill>
                <a:srgbClr val="FFD966"/>
              </a:solidFill>
              <a:latin typeface="Arial"/>
              <a:ea typeface="Arial"/>
              <a:cs typeface="Arial"/>
              <a:sym typeface="Arial"/>
            </a:endParaRPr>
          </a:p>
        </p:txBody>
      </p:sp>
      <p:sp>
        <p:nvSpPr>
          <p:cNvPr id="93" name="Google Shape;93;p6"/>
          <p:cNvSpPr/>
          <p:nvPr/>
        </p:nvSpPr>
        <p:spPr>
          <a:xfrm>
            <a:off x="315467" y="2811447"/>
            <a:ext cx="7020513" cy="928459"/>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525" lIns="2525" spcFirstLastPara="1" rIns="2525" wrap="square" tIns="2525">
            <a:spAutoFit/>
          </a:bodyPr>
          <a:lstStyle/>
          <a:p>
            <a:pPr indent="0" lvl="0" marL="0" marR="0" rtl="0" algn="l">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The audience should feel trapped between ambition and conscience. When Jacob chooses, the choice must cost him something.</a:t>
            </a:r>
            <a:endParaRPr sz="2000">
              <a:solidFill>
                <a:schemeClr val="lt1"/>
              </a:solidFill>
              <a:latin typeface="Arial"/>
              <a:ea typeface="Arial"/>
              <a:cs typeface="Arial"/>
              <a:sym typeface="Arial"/>
            </a:endParaRPr>
          </a:p>
        </p:txBody>
      </p:sp>
      <p:sp>
        <p:nvSpPr>
          <p:cNvPr id="94" name="Google Shape;94;p6"/>
          <p:cNvSpPr/>
          <p:nvPr/>
        </p:nvSpPr>
        <p:spPr>
          <a:xfrm>
            <a:off x="315467" y="5827007"/>
            <a:ext cx="10588752" cy="308802"/>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0BF62"/>
              </a:buClr>
              <a:buSzPts val="2000"/>
              <a:buFont typeface="Arial"/>
              <a:buNone/>
            </a:pPr>
            <a:r>
              <a:rPr b="1" lang="en-US" sz="2000">
                <a:solidFill>
                  <a:srgbClr val="E0BF62"/>
                </a:solidFill>
                <a:latin typeface="Arial"/>
                <a:ea typeface="Arial"/>
                <a:cs typeface="Arial"/>
                <a:sym typeface="Arial"/>
              </a:rPr>
              <a:t>That is drama - the old kind, the kind that still works.</a:t>
            </a:r>
            <a:endParaRPr sz="2000">
              <a:solidFill>
                <a:schemeClr val="dk1"/>
              </a:solidFill>
              <a:latin typeface="Arial"/>
              <a:ea typeface="Arial"/>
              <a:cs typeface="Arial"/>
              <a:sym typeface="Arial"/>
            </a:endParaRPr>
          </a:p>
        </p:txBody>
      </p:sp>
      <p:cxnSp>
        <p:nvCxnSpPr>
          <p:cNvPr id="95" name="Google Shape;95;p6"/>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96" name="Google Shape;96;p6"/>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97" name="Google Shape;97;p6"/>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04</a:t>
            </a:r>
            <a:endParaRPr sz="1600">
              <a:solidFill>
                <a:schemeClr val="dk1"/>
              </a:solidFill>
              <a:latin typeface="Arial"/>
              <a:ea typeface="Arial"/>
              <a:cs typeface="Arial"/>
              <a:sym typeface="Arial"/>
            </a:endParaRPr>
          </a:p>
        </p:txBody>
      </p:sp>
      <p:sp>
        <p:nvSpPr>
          <p:cNvPr id="98" name="Google Shape;98;p6"/>
          <p:cNvSpPr txBox="1"/>
          <p:nvPr/>
        </p:nvSpPr>
        <p:spPr>
          <a:xfrm>
            <a:off x="713232" y="4846320"/>
            <a:ext cx="10762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6"/>
          <p:cNvSpPr txBox="1"/>
          <p:nvPr/>
        </p:nvSpPr>
        <p:spPr>
          <a:xfrm>
            <a:off x="284294" y="3824621"/>
            <a:ext cx="1162341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Arial"/>
                <a:ea typeface="Arial"/>
                <a:cs typeface="Arial"/>
                <a:sym typeface="Arial"/>
              </a:rPr>
              <a:t>Closing Statement:</a:t>
            </a:r>
            <a:endParaRPr/>
          </a:p>
          <a:p>
            <a:pPr indent="0" lvl="0" marL="0" marR="0" rtl="0" algn="l">
              <a:spcBef>
                <a:spcPts val="0"/>
              </a:spcBef>
              <a:spcAft>
                <a:spcPts val="0"/>
              </a:spcAft>
              <a:buNone/>
            </a:pPr>
            <a:r>
              <a:t/>
            </a:r>
            <a:endParaRPr sz="1800">
              <a:solidFill>
                <a:srgbClr val="FEE599"/>
              </a:solidFill>
              <a:latin typeface="Arial"/>
              <a:ea typeface="Arial"/>
              <a:cs typeface="Arial"/>
              <a:sym typeface="Arial"/>
            </a:endParaRPr>
          </a:p>
          <a:p>
            <a:pPr indent="0" lvl="0" marL="0" marR="0" rtl="0" algn="l">
              <a:spcBef>
                <a:spcPts val="0"/>
              </a:spcBef>
              <a:spcAft>
                <a:spcPts val="0"/>
              </a:spcAft>
              <a:buNone/>
            </a:pPr>
            <a:r>
              <a:rPr lang="en-US" sz="1800">
                <a:solidFill>
                  <a:srgbClr val="FEE599"/>
                </a:solidFill>
                <a:latin typeface="Arial"/>
                <a:ea typeface="Arial"/>
                <a:cs typeface="Arial"/>
                <a:sym typeface="Arial"/>
              </a:rPr>
              <a:t>"The Freeman Oath: Redemption's Edge" is a gripping continuation of a story about power, corruption, and the soul-crushing cost of ambition. It’s a journey through darkness and redemption, where the true measure of a man lies not in his ability to wield power, but in his courage to face the consequences of his choices. </a:t>
            </a:r>
            <a:r>
              <a:rPr lang="en-US" sz="1800">
                <a:solidFill>
                  <a:schemeClr val="lt1"/>
                </a:solidFill>
                <a:latin typeface="Arial"/>
                <a:ea typeface="Arial"/>
                <a:cs typeface="Arial"/>
                <a:sym typeface="Arial"/>
              </a:rPr>
              <a:t>With a stellar cast of characters and a narrative that keeps audiences on the edge of their seats, this is a story you won't want to miss.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04" name="Shape 104"/>
        <p:cNvGrpSpPr/>
        <p:nvPr/>
      </p:nvGrpSpPr>
      <p:grpSpPr>
        <a:xfrm>
          <a:off x="0" y="0"/>
          <a:ext cx="0" cy="0"/>
          <a:chOff x="0" y="0"/>
          <a:chExt cx="0" cy="0"/>
        </a:xfrm>
      </p:grpSpPr>
      <p:sp>
        <p:nvSpPr>
          <p:cNvPr id="105" name="Google Shape;105;p7"/>
          <p:cNvSpPr/>
          <p:nvPr/>
        </p:nvSpPr>
        <p:spPr>
          <a:xfrm>
            <a:off x="220133" y="176496"/>
            <a:ext cx="11804227" cy="55502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DIRECTOR VISUAL APPROACH</a:t>
            </a:r>
            <a:endParaRPr sz="3600">
              <a:solidFill>
                <a:schemeClr val="dk1"/>
              </a:solidFill>
              <a:latin typeface="Arial"/>
              <a:ea typeface="Arial"/>
              <a:cs typeface="Arial"/>
              <a:sym typeface="Arial"/>
            </a:endParaRPr>
          </a:p>
        </p:txBody>
      </p:sp>
      <p:sp>
        <p:nvSpPr>
          <p:cNvPr id="106" name="Google Shape;106;p7"/>
          <p:cNvSpPr/>
          <p:nvPr/>
        </p:nvSpPr>
        <p:spPr>
          <a:xfrm>
            <a:off x="228938" y="805852"/>
            <a:ext cx="11804227" cy="52322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400"/>
              <a:buFont typeface="Georgia"/>
              <a:buNone/>
            </a:pPr>
            <a:r>
              <a:rPr b="1" lang="en-US" sz="3400">
                <a:solidFill>
                  <a:srgbClr val="F7EFD8"/>
                </a:solidFill>
                <a:latin typeface="Georgia"/>
                <a:ea typeface="Georgia"/>
                <a:cs typeface="Georgia"/>
                <a:sym typeface="Georgia"/>
              </a:rPr>
              <a:t>Campaign offices as confessionals.</a:t>
            </a:r>
            <a:endParaRPr sz="3400">
              <a:solidFill>
                <a:schemeClr val="dk1"/>
              </a:solidFill>
              <a:latin typeface="Arial"/>
              <a:ea typeface="Arial"/>
              <a:cs typeface="Arial"/>
              <a:sym typeface="Arial"/>
            </a:endParaRPr>
          </a:p>
        </p:txBody>
      </p:sp>
      <p:sp>
        <p:nvSpPr>
          <p:cNvPr id="107" name="Google Shape;107;p7"/>
          <p:cNvSpPr/>
          <p:nvPr/>
        </p:nvSpPr>
        <p:spPr>
          <a:xfrm>
            <a:off x="220133" y="1496424"/>
            <a:ext cx="11709062" cy="1109022"/>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The film should feel theatrical without becoming stage-bound. The camera gives the speeches weight, but the edits and the supernatural/expressionist elements will keep the danger breathing down the audience's neck.</a:t>
            </a:r>
            <a:endParaRPr sz="2400">
              <a:solidFill>
                <a:schemeClr val="dk1"/>
              </a:solidFill>
              <a:latin typeface="Arial"/>
              <a:ea typeface="Arial"/>
              <a:cs typeface="Arial"/>
              <a:sym typeface="Arial"/>
            </a:endParaRPr>
          </a:p>
        </p:txBody>
      </p:sp>
      <p:sp>
        <p:nvSpPr>
          <p:cNvPr id="108" name="Google Shape;108;p7"/>
          <p:cNvSpPr/>
          <p:nvPr/>
        </p:nvSpPr>
        <p:spPr>
          <a:xfrm>
            <a:off x="336431" y="2842796"/>
            <a:ext cx="3246120" cy="1851276"/>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Image language:</a:t>
            </a:r>
            <a:endParaRPr sz="24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Low-key light, warm interiors, civic shadows, visual effects, pressure in the frame.</a:t>
            </a:r>
            <a:endParaRPr sz="2400">
              <a:solidFill>
                <a:schemeClr val="dk1"/>
              </a:solidFill>
              <a:latin typeface="Arial"/>
              <a:ea typeface="Arial"/>
              <a:cs typeface="Arial"/>
              <a:sym typeface="Arial"/>
            </a:endParaRPr>
          </a:p>
        </p:txBody>
      </p:sp>
      <p:sp>
        <p:nvSpPr>
          <p:cNvPr id="109" name="Google Shape;109;p7"/>
          <p:cNvSpPr/>
          <p:nvPr/>
        </p:nvSpPr>
        <p:spPr>
          <a:xfrm>
            <a:off x="4042165" y="2798263"/>
            <a:ext cx="3246120" cy="1851276"/>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Performance language:</a:t>
            </a:r>
            <a:endParaRPr sz="24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Dialogue-driven scenes with moral stakes, wit, sound effects, and no easy absolution.</a:t>
            </a:r>
            <a:endParaRPr sz="2400">
              <a:solidFill>
                <a:schemeClr val="dk1"/>
              </a:solidFill>
              <a:latin typeface="Arial"/>
              <a:ea typeface="Arial"/>
              <a:cs typeface="Arial"/>
              <a:sym typeface="Arial"/>
            </a:endParaRPr>
          </a:p>
        </p:txBody>
      </p:sp>
      <p:sp>
        <p:nvSpPr>
          <p:cNvPr id="110" name="Google Shape;110;p7"/>
          <p:cNvSpPr/>
          <p:nvPr/>
        </p:nvSpPr>
        <p:spPr>
          <a:xfrm>
            <a:off x="7859182" y="2772798"/>
            <a:ext cx="3246120" cy="1851276"/>
          </a:xfrm>
          <a:prstGeom prst="rect">
            <a:avLst/>
          </a:prstGeom>
          <a:solidFill>
            <a:srgbClr val="10251F"/>
          </a:solidFill>
          <a:ln cap="flat" cmpd="sng" w="10150">
            <a:solidFill>
              <a:srgbClr val="A9873A">
                <a:alpha val="90196"/>
              </a:srgbClr>
            </a:solidFill>
            <a:prstDash val="solid"/>
            <a:round/>
            <a:headEnd len="sm" w="sm" type="none"/>
            <a:tailEnd len="sm" w="sm" type="none"/>
          </a:ln>
        </p:spPr>
        <p:txBody>
          <a:bodyPr anchorCtr="0" anchor="t" bIns="2275" lIns="2275" spcFirstLastPara="1" rIns="2275" wrap="square" tIns="2275">
            <a:spAutoFit/>
          </a:bodyPr>
          <a:lstStyle/>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Production language;</a:t>
            </a:r>
            <a:endParaRPr sz="2400">
              <a:solidFill>
                <a:schemeClr val="dk1"/>
              </a:solidFill>
              <a:latin typeface="Arial"/>
              <a:ea typeface="Arial"/>
              <a:cs typeface="Arial"/>
              <a:sym typeface="Arial"/>
            </a:endParaRPr>
          </a:p>
          <a:p>
            <a:pPr indent="0" lvl="0" marL="0" marR="0" rtl="0" algn="l">
              <a:spcBef>
                <a:spcPts val="0"/>
              </a:spcBef>
              <a:spcAft>
                <a:spcPts val="0"/>
              </a:spcAft>
              <a:buClr>
                <a:srgbClr val="E3D5B7"/>
              </a:buClr>
              <a:buSzPts val="2400"/>
              <a:buFont typeface="Arial"/>
              <a:buNone/>
            </a:pPr>
            <a:r>
              <a:rPr lang="en-US" sz="2400">
                <a:solidFill>
                  <a:srgbClr val="E3D5B7"/>
                </a:solidFill>
                <a:latin typeface="Arial"/>
                <a:ea typeface="Arial"/>
                <a:cs typeface="Arial"/>
                <a:sym typeface="Arial"/>
              </a:rPr>
              <a:t>Contained locations, controlled company moves, schedule discipline.</a:t>
            </a:r>
            <a:endParaRPr sz="2400">
              <a:solidFill>
                <a:schemeClr val="dk1"/>
              </a:solidFill>
              <a:latin typeface="Arial"/>
              <a:ea typeface="Arial"/>
              <a:cs typeface="Arial"/>
              <a:sym typeface="Arial"/>
            </a:endParaRPr>
          </a:p>
        </p:txBody>
      </p:sp>
      <p:sp>
        <p:nvSpPr>
          <p:cNvPr id="111" name="Google Shape;111;p7"/>
          <p:cNvSpPr/>
          <p:nvPr/>
        </p:nvSpPr>
        <p:spPr>
          <a:xfrm>
            <a:off x="336431" y="4940049"/>
            <a:ext cx="11592764" cy="1112099"/>
          </a:xfrm>
          <a:prstGeom prst="rect">
            <a:avLst/>
          </a:prstGeom>
          <a:solidFill>
            <a:srgbClr val="020705"/>
          </a:solidFill>
          <a:ln cap="flat" cmpd="sng" w="10150">
            <a:solidFill>
              <a:srgbClr val="27443A">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F7EFD8"/>
              </a:buClr>
              <a:buSzPts val="3600"/>
              <a:buFont typeface="Arial"/>
              <a:buNone/>
            </a:pPr>
            <a:r>
              <a:rPr b="1" lang="en-US" sz="3600">
                <a:solidFill>
                  <a:srgbClr val="F7EFD8"/>
                </a:solidFill>
                <a:latin typeface="Arial"/>
                <a:ea typeface="Arial"/>
                <a:cs typeface="Arial"/>
                <a:sym typeface="Arial"/>
              </a:rPr>
              <a:t>Creative promise: suspense and moral consequence, not speeches wearing a rented tuxedo.</a:t>
            </a:r>
            <a:endParaRPr sz="3600">
              <a:solidFill>
                <a:schemeClr val="dk1"/>
              </a:solidFill>
              <a:latin typeface="Arial"/>
              <a:ea typeface="Arial"/>
              <a:cs typeface="Arial"/>
              <a:sym typeface="Arial"/>
            </a:endParaRPr>
          </a:p>
        </p:txBody>
      </p:sp>
      <p:cxnSp>
        <p:nvCxnSpPr>
          <p:cNvPr id="112" name="Google Shape;112;p7"/>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13" name="Google Shape;113;p7"/>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14" name="Google Shape;114;p7"/>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05</a:t>
            </a:r>
            <a:endParaRPr sz="16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19" name="Shape 119"/>
        <p:cNvGrpSpPr/>
        <p:nvPr/>
      </p:nvGrpSpPr>
      <p:grpSpPr>
        <a:xfrm>
          <a:off x="0" y="0"/>
          <a:ext cx="0" cy="0"/>
          <a:chOff x="0" y="0"/>
          <a:chExt cx="0" cy="0"/>
        </a:xfrm>
      </p:grpSpPr>
      <p:sp>
        <p:nvSpPr>
          <p:cNvPr id="120" name="Google Shape;120;p8"/>
          <p:cNvSpPr/>
          <p:nvPr/>
        </p:nvSpPr>
        <p:spPr>
          <a:xfrm>
            <a:off x="59267" y="82245"/>
            <a:ext cx="11870266" cy="5852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BF62"/>
              </a:buClr>
              <a:buSzPts val="3600"/>
              <a:buFont typeface="Arial"/>
              <a:buNone/>
            </a:pPr>
            <a:r>
              <a:rPr b="1" lang="en-US" sz="3600">
                <a:solidFill>
                  <a:srgbClr val="E0BF62"/>
                </a:solidFill>
                <a:latin typeface="Arial"/>
                <a:ea typeface="Arial"/>
                <a:cs typeface="Arial"/>
                <a:sym typeface="Arial"/>
              </a:rPr>
              <a:t>PROOF-OF-CONCEPT STRENGHT: THE PACKAGE</a:t>
            </a:r>
            <a:endParaRPr sz="3600">
              <a:solidFill>
                <a:schemeClr val="dk1"/>
              </a:solidFill>
              <a:latin typeface="Arial"/>
              <a:ea typeface="Arial"/>
              <a:cs typeface="Arial"/>
              <a:sym typeface="Arial"/>
            </a:endParaRPr>
          </a:p>
        </p:txBody>
      </p:sp>
      <p:sp>
        <p:nvSpPr>
          <p:cNvPr id="121" name="Google Shape;121;p8"/>
          <p:cNvSpPr/>
          <p:nvPr/>
        </p:nvSpPr>
        <p:spPr>
          <a:xfrm>
            <a:off x="59267" y="715453"/>
            <a:ext cx="11834125"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The package is already walking into the room.</a:t>
            </a:r>
            <a:endParaRPr sz="3200">
              <a:solidFill>
                <a:schemeClr val="dk1"/>
              </a:solidFill>
              <a:latin typeface="Arial"/>
              <a:ea typeface="Arial"/>
              <a:cs typeface="Arial"/>
              <a:sym typeface="Arial"/>
            </a:endParaRPr>
          </a:p>
        </p:txBody>
      </p:sp>
      <p:sp>
        <p:nvSpPr>
          <p:cNvPr id="122" name="Google Shape;122;p8"/>
          <p:cNvSpPr/>
          <p:nvPr/>
        </p:nvSpPr>
        <p:spPr>
          <a:xfrm>
            <a:off x="95408" y="5652627"/>
            <a:ext cx="11834125" cy="558102"/>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l">
              <a:spcBef>
                <a:spcPts val="0"/>
              </a:spcBef>
              <a:spcAft>
                <a:spcPts val="0"/>
              </a:spcAft>
              <a:buClr>
                <a:srgbClr val="F7EFD8"/>
              </a:buClr>
              <a:buSzPts val="1800"/>
              <a:buFont typeface="Arial"/>
              <a:buNone/>
            </a:pPr>
            <a:r>
              <a:rPr b="1" lang="en-US" sz="1800">
                <a:solidFill>
                  <a:srgbClr val="F7EFD8"/>
                </a:solidFill>
                <a:latin typeface="Arial"/>
                <a:ea typeface="Arial"/>
                <a:cs typeface="Arial"/>
                <a:sym typeface="Arial"/>
              </a:rPr>
              <a:t>Preliminary shots of Tonya Pinkins as SHAKITA and Ethan Edwards Metz as JACOB above in a proposed short version proves tone and talent for the execution of a Full-length film. </a:t>
            </a:r>
            <a:endParaRPr sz="1800">
              <a:solidFill>
                <a:schemeClr val="dk1"/>
              </a:solidFill>
              <a:latin typeface="Arial"/>
              <a:ea typeface="Arial"/>
              <a:cs typeface="Arial"/>
              <a:sym typeface="Arial"/>
            </a:endParaRPr>
          </a:p>
        </p:txBody>
      </p:sp>
      <p:cxnSp>
        <p:nvCxnSpPr>
          <p:cNvPr id="123" name="Google Shape;123;p8"/>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24" name="Google Shape;124;p8"/>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25" name="Google Shape;125;p8"/>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06</a:t>
            </a:r>
            <a:endParaRPr sz="1600">
              <a:solidFill>
                <a:schemeClr val="dk1"/>
              </a:solidFill>
              <a:latin typeface="Arial"/>
              <a:ea typeface="Arial"/>
              <a:cs typeface="Arial"/>
              <a:sym typeface="Arial"/>
            </a:endParaRPr>
          </a:p>
        </p:txBody>
      </p:sp>
      <p:pic>
        <p:nvPicPr>
          <p:cNvPr id="126" name="Google Shape;126;p8"/>
          <p:cNvPicPr preferRelativeResize="0"/>
          <p:nvPr/>
        </p:nvPicPr>
        <p:blipFill rotWithShape="1">
          <a:blip r:embed="rId3">
            <a:alphaModFix/>
          </a:blip>
          <a:srcRect b="0" l="0" r="0" t="0"/>
          <a:stretch/>
        </p:blipFill>
        <p:spPr>
          <a:xfrm>
            <a:off x="80776" y="1299335"/>
            <a:ext cx="3725230" cy="4206754"/>
          </a:xfrm>
          <a:prstGeom prst="rect">
            <a:avLst/>
          </a:prstGeom>
          <a:noFill/>
          <a:ln>
            <a:noFill/>
          </a:ln>
        </p:spPr>
      </p:pic>
      <p:sp>
        <p:nvSpPr>
          <p:cNvPr id="127" name="Google Shape;127;p8"/>
          <p:cNvSpPr txBox="1"/>
          <p:nvPr/>
        </p:nvSpPr>
        <p:spPr>
          <a:xfrm>
            <a:off x="3791374" y="1205373"/>
            <a:ext cx="8138159"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Visual Style:</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 </a:t>
            </a:r>
            <a:r>
              <a:rPr lang="en-US" sz="2000">
                <a:solidFill>
                  <a:srgbClr val="FEE599"/>
                </a:solidFill>
                <a:latin typeface="Arial"/>
                <a:ea typeface="Arial"/>
                <a:cs typeface="Arial"/>
                <a:sym typeface="Arial"/>
              </a:rPr>
              <a:t>Atmosphere</a:t>
            </a:r>
            <a:r>
              <a:rPr lang="en-US" sz="2000">
                <a:solidFill>
                  <a:schemeClr val="lt1"/>
                </a:solidFill>
                <a:latin typeface="Arial"/>
                <a:ea typeface="Arial"/>
                <a:cs typeface="Arial"/>
                <a:sym typeface="Arial"/>
              </a:rPr>
              <a:t>: The visuals in "The Freeman Oath" are moody and dark, with high-contrast lighting that reflects Jacob’s internal struggle. </a:t>
            </a:r>
            <a:r>
              <a:rPr lang="en-US" sz="2000">
                <a:solidFill>
                  <a:srgbClr val="FEE599"/>
                </a:solidFill>
                <a:latin typeface="Arial"/>
                <a:ea typeface="Arial"/>
                <a:cs typeface="Arial"/>
                <a:sym typeface="Arial"/>
              </a:rPr>
              <a:t>The storm outside serves as a constant reminder of the chaos</a:t>
            </a:r>
            <a:r>
              <a:rPr lang="en-US" sz="2000">
                <a:solidFill>
                  <a:schemeClr val="lt1"/>
                </a:solidFill>
                <a:latin typeface="Arial"/>
                <a:ea typeface="Arial"/>
                <a:cs typeface="Arial"/>
                <a:sym typeface="Arial"/>
              </a:rPr>
              <a:t>, both in the world and in his soul. The use of flickering lights, dark alleyways, and shadowy figures creates an air of suspense and danger.</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a:t>
            </a:r>
            <a:r>
              <a:rPr lang="en-US" sz="2000">
                <a:solidFill>
                  <a:srgbClr val="FEE599"/>
                </a:solidFill>
                <a:latin typeface="Arial"/>
                <a:ea typeface="Arial"/>
                <a:cs typeface="Arial"/>
                <a:sym typeface="Arial"/>
              </a:rPr>
              <a:t>Symbolism</a:t>
            </a:r>
            <a:r>
              <a:rPr lang="en-US" sz="2000">
                <a:solidFill>
                  <a:schemeClr val="lt1"/>
                </a:solidFill>
                <a:latin typeface="Arial"/>
                <a:ea typeface="Arial"/>
                <a:cs typeface="Arial"/>
                <a:sym typeface="Arial"/>
              </a:rPr>
              <a:t>: Mirrors, reflections, and shadows are recurrent motifs, symbolizing Jacob’s fractured identity and the moral dilemmas he faces. The light and dark contrasts represent the constant battle between corruption and redemption.</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a:t>
            </a:r>
            <a:r>
              <a:rPr lang="en-US" sz="2000">
                <a:solidFill>
                  <a:srgbClr val="FEE599"/>
                </a:solidFill>
                <a:latin typeface="Arial"/>
                <a:ea typeface="Arial"/>
                <a:cs typeface="Arial"/>
                <a:sym typeface="Arial"/>
              </a:rPr>
              <a:t>Supernatural Elements</a:t>
            </a:r>
            <a:r>
              <a:rPr lang="en-US" sz="2000">
                <a:solidFill>
                  <a:schemeClr val="lt1"/>
                </a:solidFill>
                <a:latin typeface="Arial"/>
                <a:ea typeface="Arial"/>
                <a:cs typeface="Arial"/>
                <a:sym typeface="Arial"/>
              </a:rPr>
              <a:t>: Shakira's intervention introduces an ethereal quality to the story, with light and wind becoming tangible forces that represent spiritual clarity, mystical, and magical, but resolute.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120F"/>
        </a:solidFill>
      </p:bgPr>
    </p:bg>
    <p:spTree>
      <p:nvGrpSpPr>
        <p:cNvPr id="132" name="Shape 132"/>
        <p:cNvGrpSpPr/>
        <p:nvPr/>
      </p:nvGrpSpPr>
      <p:grpSpPr>
        <a:xfrm>
          <a:off x="0" y="0"/>
          <a:ext cx="0" cy="0"/>
          <a:chOff x="0" y="0"/>
          <a:chExt cx="0" cy="0"/>
        </a:xfrm>
      </p:grpSpPr>
      <p:sp>
        <p:nvSpPr>
          <p:cNvPr id="133" name="Google Shape;133;p9"/>
          <p:cNvSpPr/>
          <p:nvPr/>
        </p:nvSpPr>
        <p:spPr>
          <a:xfrm>
            <a:off x="134620" y="195671"/>
            <a:ext cx="11922760" cy="46231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600">
                <a:solidFill>
                  <a:srgbClr val="E0BF62"/>
                </a:solidFill>
                <a:latin typeface="Arial"/>
                <a:ea typeface="Arial"/>
                <a:cs typeface="Arial"/>
                <a:sym typeface="Arial"/>
              </a:rPr>
              <a:t>PROOF-OF-CONCEPT STRENGHT: THE PACKAGE</a:t>
            </a:r>
            <a:endParaRPr/>
          </a:p>
        </p:txBody>
      </p:sp>
      <p:sp>
        <p:nvSpPr>
          <p:cNvPr id="134" name="Google Shape;134;p9"/>
          <p:cNvSpPr/>
          <p:nvPr/>
        </p:nvSpPr>
        <p:spPr>
          <a:xfrm>
            <a:off x="134620" y="737578"/>
            <a:ext cx="11889740"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F7EFD8"/>
              </a:buClr>
              <a:buSzPts val="3200"/>
              <a:buFont typeface="Georgia"/>
              <a:buNone/>
            </a:pPr>
            <a:r>
              <a:rPr b="1" lang="en-US" sz="3200">
                <a:solidFill>
                  <a:srgbClr val="F7EFD8"/>
                </a:solidFill>
                <a:latin typeface="Georgia"/>
                <a:ea typeface="Georgia"/>
                <a:cs typeface="Georgia"/>
                <a:sym typeface="Georgia"/>
              </a:rPr>
              <a:t>The package is already walking into the room.</a:t>
            </a:r>
            <a:endParaRPr sz="3200">
              <a:solidFill>
                <a:schemeClr val="dk1"/>
              </a:solidFill>
              <a:latin typeface="Arial"/>
              <a:ea typeface="Arial"/>
              <a:cs typeface="Arial"/>
              <a:sym typeface="Arial"/>
            </a:endParaRPr>
          </a:p>
        </p:txBody>
      </p:sp>
      <p:pic>
        <p:nvPicPr>
          <p:cNvPr descr="Public project still for The Freemans Oath." id="135" name="Google Shape;135;p9"/>
          <p:cNvPicPr preferRelativeResize="0"/>
          <p:nvPr/>
        </p:nvPicPr>
        <p:blipFill rotWithShape="1">
          <a:blip r:embed="rId3">
            <a:alphaModFix/>
          </a:blip>
          <a:srcRect b="0" l="0" r="0" t="0"/>
          <a:stretch/>
        </p:blipFill>
        <p:spPr>
          <a:xfrm>
            <a:off x="796437" y="1828800"/>
            <a:ext cx="4167845" cy="2514600"/>
          </a:xfrm>
          <a:prstGeom prst="rect">
            <a:avLst/>
          </a:prstGeom>
          <a:noFill/>
          <a:ln>
            <a:noFill/>
          </a:ln>
        </p:spPr>
      </p:pic>
      <p:sp>
        <p:nvSpPr>
          <p:cNvPr id="136" name="Google Shape;136;p9"/>
          <p:cNvSpPr/>
          <p:nvPr/>
        </p:nvSpPr>
        <p:spPr>
          <a:xfrm>
            <a:off x="796437" y="1627439"/>
            <a:ext cx="4206240" cy="2917322"/>
          </a:xfrm>
          <a:prstGeom prst="rect">
            <a:avLst/>
          </a:prstGeom>
          <a:solidFill>
            <a:srgbClr val="07120F">
              <a:alpha val="0"/>
            </a:srgbClr>
          </a:solidFill>
          <a:ln cap="flat" cmpd="sng" w="13950">
            <a:solidFill>
              <a:srgbClr val="E0BF6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9"/>
          <p:cNvSpPr/>
          <p:nvPr/>
        </p:nvSpPr>
        <p:spPr>
          <a:xfrm>
            <a:off x="6176513" y="1364818"/>
            <a:ext cx="4829663" cy="370358"/>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F7EFD8"/>
              </a:buClr>
              <a:buSzPts val="2400"/>
              <a:buFont typeface="Arial"/>
              <a:buNone/>
            </a:pPr>
            <a:r>
              <a:rPr b="1" lang="en-US" sz="2400">
                <a:solidFill>
                  <a:srgbClr val="F7EFD8"/>
                </a:solidFill>
                <a:latin typeface="Arial"/>
                <a:ea typeface="Arial"/>
                <a:cs typeface="Arial"/>
                <a:sym typeface="Arial"/>
              </a:rPr>
              <a:t>Proof-of-concept strength:</a:t>
            </a:r>
            <a:endParaRPr sz="2400">
              <a:solidFill>
                <a:schemeClr val="dk1"/>
              </a:solidFill>
              <a:latin typeface="Arial"/>
              <a:ea typeface="Arial"/>
              <a:cs typeface="Arial"/>
              <a:sym typeface="Arial"/>
            </a:endParaRPr>
          </a:p>
        </p:txBody>
      </p:sp>
      <p:sp>
        <p:nvSpPr>
          <p:cNvPr id="138" name="Google Shape;138;p9"/>
          <p:cNvSpPr/>
          <p:nvPr/>
        </p:nvSpPr>
        <p:spPr>
          <a:xfrm>
            <a:off x="5124091" y="1759295"/>
            <a:ext cx="6900269" cy="3955955"/>
          </a:xfrm>
          <a:prstGeom prst="rect">
            <a:avLst/>
          </a:prstGeom>
          <a:noFill/>
          <a:ln>
            <a:noFill/>
          </a:ln>
        </p:spPr>
        <p:txBody>
          <a:bodyPr anchorCtr="0" anchor="t" bIns="500" lIns="500" spcFirstLastPara="1" rIns="500" wrap="square" tIns="500">
            <a:spAutoFit/>
          </a:bodyPr>
          <a:lstStyle/>
          <a:p>
            <a:pPr indent="0" lvl="0" marL="0" marR="0" rtl="0" algn="l">
              <a:spcBef>
                <a:spcPts val="0"/>
              </a:spcBef>
              <a:spcAft>
                <a:spcPts val="0"/>
              </a:spcAft>
              <a:buClr>
                <a:srgbClr val="E3D5B7"/>
              </a:buClr>
              <a:buSzPts val="2000"/>
              <a:buFont typeface="Arial"/>
              <a:buNone/>
            </a:pPr>
            <a:r>
              <a:rPr lang="en-US" sz="2000">
                <a:solidFill>
                  <a:srgbClr val="E3D5B7"/>
                </a:solidFill>
                <a:latin typeface="Arial"/>
                <a:ea typeface="Arial"/>
                <a:cs typeface="Arial"/>
                <a:sym typeface="Arial"/>
              </a:rPr>
              <a:t>- </a:t>
            </a:r>
            <a:r>
              <a:rPr lang="en-US" sz="2000">
                <a:solidFill>
                  <a:srgbClr val="FEE599"/>
                </a:solidFill>
                <a:latin typeface="Arial"/>
                <a:ea typeface="Arial"/>
                <a:cs typeface="Arial"/>
                <a:sym typeface="Arial"/>
              </a:rPr>
              <a:t>Political urgency</a:t>
            </a:r>
            <a:endParaRPr sz="20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000"/>
              <a:buFont typeface="Arial"/>
              <a:buNone/>
            </a:pPr>
            <a:r>
              <a:rPr lang="en-US" sz="2000">
                <a:solidFill>
                  <a:srgbClr val="FEE599"/>
                </a:solidFill>
                <a:latin typeface="Arial"/>
                <a:ea typeface="Arial"/>
                <a:cs typeface="Arial"/>
                <a:sym typeface="Arial"/>
              </a:rPr>
              <a:t>- Performance-driven scenes</a:t>
            </a:r>
            <a:endParaRPr sz="20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000"/>
              <a:buFont typeface="Arial"/>
              <a:buNone/>
            </a:pPr>
            <a:r>
              <a:rPr lang="en-US" sz="2000">
                <a:solidFill>
                  <a:srgbClr val="FEE599"/>
                </a:solidFill>
                <a:latin typeface="Arial"/>
                <a:ea typeface="Arial"/>
                <a:cs typeface="Arial"/>
                <a:sym typeface="Arial"/>
              </a:rPr>
              <a:t>- Contained production model</a:t>
            </a:r>
            <a:endParaRPr sz="2000">
              <a:solidFill>
                <a:srgbClr val="FEE599"/>
              </a:solidFill>
              <a:latin typeface="Arial"/>
              <a:ea typeface="Arial"/>
              <a:cs typeface="Arial"/>
              <a:sym typeface="Arial"/>
            </a:endParaRPr>
          </a:p>
          <a:p>
            <a:pPr indent="0" lvl="0" marL="0" marR="0" rtl="0" algn="l">
              <a:spcBef>
                <a:spcPts val="0"/>
              </a:spcBef>
              <a:spcAft>
                <a:spcPts val="0"/>
              </a:spcAft>
              <a:buClr>
                <a:srgbClr val="FEE599"/>
              </a:buClr>
              <a:buSzPts val="2000"/>
              <a:buFont typeface="Arial"/>
              <a:buNone/>
            </a:pPr>
            <a:r>
              <a:rPr lang="en-US" sz="2000">
                <a:solidFill>
                  <a:srgbClr val="FEE599"/>
                </a:solidFill>
                <a:latin typeface="Arial"/>
                <a:ea typeface="Arial"/>
                <a:cs typeface="Arial"/>
                <a:sym typeface="Arial"/>
              </a:rPr>
              <a:t>- Civic, community, and College campus conversation value</a:t>
            </a:r>
            <a:endParaRPr sz="2000">
              <a:solidFill>
                <a:srgbClr val="FEE599"/>
              </a:solidFill>
              <a:latin typeface="Arial"/>
              <a:ea typeface="Arial"/>
              <a:cs typeface="Arial"/>
              <a:sym typeface="Arial"/>
            </a:endParaRPr>
          </a:p>
          <a:p>
            <a:pPr indent="0" lvl="0" marL="0" marR="0" rtl="0" algn="l">
              <a:spcBef>
                <a:spcPts val="0"/>
              </a:spcBef>
              <a:spcAft>
                <a:spcPts val="0"/>
              </a:spcAft>
              <a:buNone/>
            </a:pPr>
            <a:r>
              <a:rPr lang="en-US" sz="2000">
                <a:solidFill>
                  <a:srgbClr val="FEE599"/>
                </a:solidFill>
                <a:latin typeface="Arial"/>
                <a:ea typeface="Arial"/>
                <a:cs typeface="Arial"/>
                <a:sym typeface="Arial"/>
              </a:rPr>
              <a:t>- Film Feature expansion</a:t>
            </a:r>
            <a:endParaRPr/>
          </a:p>
          <a:p>
            <a:pPr indent="0" lvl="0" marL="0" marR="0" rtl="0" algn="l">
              <a:spcBef>
                <a:spcPts val="0"/>
              </a:spcBef>
              <a:spcAft>
                <a:spcPts val="0"/>
              </a:spcAft>
              <a:buNone/>
            </a:pPr>
            <a:r>
              <a:rPr lang="en-US" sz="2000">
                <a:solidFill>
                  <a:srgbClr val="FEE599"/>
                </a:solidFill>
                <a:latin typeface="Arial"/>
                <a:ea typeface="Arial"/>
                <a:cs typeface="Arial"/>
                <a:sym typeface="Arial"/>
              </a:rPr>
              <a:t>- Genre: Crime Drama / Political Thriller / Supernatural / Expressionism</a:t>
            </a:r>
            <a:endParaRPr/>
          </a:p>
          <a:p>
            <a:pPr indent="0" lvl="0" marL="0" marR="0" rtl="0" algn="l">
              <a:spcBef>
                <a:spcPts val="0"/>
              </a:spcBef>
              <a:spcAft>
                <a:spcPts val="0"/>
              </a:spcAft>
              <a:buNone/>
            </a:pPr>
            <a:r>
              <a:rPr lang="en-US" sz="2000">
                <a:solidFill>
                  <a:srgbClr val="FEE599"/>
                </a:solidFill>
                <a:latin typeface="Arial"/>
                <a:ea typeface="Arial"/>
                <a:cs typeface="Arial"/>
                <a:sym typeface="Arial"/>
              </a:rPr>
              <a:t>- Demographic: Adults 18-45, with a focus on viewers who enjoy morally complex characters, suspenseful storytelling, and high-stakes drama. Fans of shows like House of Cards, Breaking Bad, and films like The Godfather and Nightcrawler would resonate with the moral and political themes.</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Arial"/>
              <a:ea typeface="Arial"/>
              <a:cs typeface="Arial"/>
              <a:sym typeface="Arial"/>
            </a:endParaRPr>
          </a:p>
        </p:txBody>
      </p:sp>
      <p:sp>
        <p:nvSpPr>
          <p:cNvPr id="139" name="Google Shape;139;p9"/>
          <p:cNvSpPr/>
          <p:nvPr/>
        </p:nvSpPr>
        <p:spPr>
          <a:xfrm>
            <a:off x="167640" y="5563290"/>
            <a:ext cx="11564285" cy="558102"/>
          </a:xfrm>
          <a:prstGeom prst="rect">
            <a:avLst/>
          </a:prstGeom>
          <a:solidFill>
            <a:srgbClr val="441215"/>
          </a:solidFill>
          <a:ln cap="flat" cmpd="sng" w="10150">
            <a:solidFill>
              <a:srgbClr val="7A2528">
                <a:alpha val="90196"/>
              </a:srgbClr>
            </a:solidFill>
            <a:prstDash val="solid"/>
            <a:round/>
            <a:headEnd len="sm" w="sm" type="none"/>
            <a:tailEnd len="sm" w="sm" type="none"/>
          </a:ln>
        </p:spPr>
        <p:txBody>
          <a:bodyPr anchorCtr="0" anchor="ctr" bIns="2025" lIns="2025" spcFirstLastPara="1" rIns="2025" wrap="square" tIns="2025">
            <a:spAutoFit/>
          </a:bodyPr>
          <a:lstStyle/>
          <a:p>
            <a:pPr indent="0" lvl="0" marL="0" marR="0" rtl="0" algn="ctr">
              <a:spcBef>
                <a:spcPts val="0"/>
              </a:spcBef>
              <a:spcAft>
                <a:spcPts val="0"/>
              </a:spcAft>
              <a:buClr>
                <a:srgbClr val="F7EFD8"/>
              </a:buClr>
              <a:buSzPts val="1800"/>
              <a:buFont typeface="Arial"/>
              <a:buNone/>
            </a:pPr>
            <a:r>
              <a:rPr b="1" lang="en-US" sz="1800">
                <a:solidFill>
                  <a:srgbClr val="F7EFD8"/>
                </a:solidFill>
                <a:latin typeface="Arial"/>
                <a:ea typeface="Arial"/>
                <a:cs typeface="Arial"/>
                <a:sym typeface="Arial"/>
              </a:rPr>
              <a:t>Preliminary shots of Tonya Pinkins as SHAKITA and Ethan Edwards Metz as JACOB above in a proposed short version proves tone and talent for the execution of a Full-length film. </a:t>
            </a:r>
            <a:endParaRPr sz="1800">
              <a:solidFill>
                <a:schemeClr val="dk1"/>
              </a:solidFill>
              <a:latin typeface="Arial"/>
              <a:ea typeface="Arial"/>
              <a:cs typeface="Arial"/>
              <a:sym typeface="Arial"/>
            </a:endParaRPr>
          </a:p>
        </p:txBody>
      </p:sp>
      <p:cxnSp>
        <p:nvCxnSpPr>
          <p:cNvPr id="140" name="Google Shape;140;p9"/>
          <p:cNvCxnSpPr/>
          <p:nvPr/>
        </p:nvCxnSpPr>
        <p:spPr>
          <a:xfrm>
            <a:off x="594360" y="6364224"/>
            <a:ext cx="10881360" cy="0"/>
          </a:xfrm>
          <a:prstGeom prst="straightConnector1">
            <a:avLst/>
          </a:prstGeom>
          <a:noFill/>
          <a:ln cap="flat" cmpd="sng" w="9525">
            <a:solidFill>
              <a:srgbClr val="A9873A">
                <a:alpha val="74901"/>
              </a:srgbClr>
            </a:solidFill>
            <a:prstDash val="solid"/>
            <a:round/>
            <a:headEnd len="sm" w="sm" type="none"/>
            <a:tailEnd len="sm" w="sm" type="none"/>
          </a:ln>
        </p:spPr>
      </p:cxnSp>
      <p:sp>
        <p:nvSpPr>
          <p:cNvPr id="141" name="Google Shape;141;p9"/>
          <p:cNvSpPr/>
          <p:nvPr/>
        </p:nvSpPr>
        <p:spPr>
          <a:xfrm>
            <a:off x="594360" y="6455664"/>
            <a:ext cx="384048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3D5B7"/>
              </a:buClr>
              <a:buSzPts val="1600"/>
              <a:buFont typeface="Arial"/>
              <a:buNone/>
            </a:pPr>
            <a:r>
              <a:rPr b="1" lang="en-US" sz="1600">
                <a:solidFill>
                  <a:srgbClr val="E3D5B7"/>
                </a:solidFill>
                <a:latin typeface="Arial"/>
                <a:ea typeface="Arial"/>
                <a:cs typeface="Arial"/>
                <a:sym typeface="Arial"/>
              </a:rPr>
              <a:t>THE FREEMANS' OATH</a:t>
            </a:r>
            <a:endParaRPr sz="1600">
              <a:solidFill>
                <a:schemeClr val="dk1"/>
              </a:solidFill>
              <a:latin typeface="Arial"/>
              <a:ea typeface="Arial"/>
              <a:cs typeface="Arial"/>
              <a:sym typeface="Arial"/>
            </a:endParaRPr>
          </a:p>
        </p:txBody>
      </p:sp>
      <p:sp>
        <p:nvSpPr>
          <p:cNvPr id="142" name="Google Shape;142;p9"/>
          <p:cNvSpPr/>
          <p:nvPr/>
        </p:nvSpPr>
        <p:spPr>
          <a:xfrm>
            <a:off x="11292840" y="6455664"/>
            <a:ext cx="731520" cy="25603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E0BF62"/>
              </a:buClr>
              <a:buSzPts val="1600"/>
              <a:buFont typeface="Arial"/>
              <a:buNone/>
            </a:pPr>
            <a:r>
              <a:rPr b="1" lang="en-US" sz="1600">
                <a:solidFill>
                  <a:srgbClr val="E0BF62"/>
                </a:solidFill>
                <a:latin typeface="Arial"/>
                <a:ea typeface="Arial"/>
                <a:cs typeface="Arial"/>
                <a:sym typeface="Arial"/>
              </a:rPr>
              <a:t>06</a:t>
            </a:r>
            <a:endParaRPr sz="16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2026-05-12T00:00:40Z</dcterms:created>
  <dc:creator>OpenAI</dc:creator>
</cp:coreProperties>
</file>